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1432" r:id="rId3"/>
    <p:sldId id="1433" r:id="rId4"/>
    <p:sldId id="1434" r:id="rId5"/>
    <p:sldId id="1435" r:id="rId6"/>
    <p:sldId id="1436" r:id="rId7"/>
    <p:sldId id="1437" r:id="rId8"/>
    <p:sldId id="1438" r:id="rId9"/>
    <p:sldId id="1560" r:id="rId10"/>
    <p:sldId id="1439" r:id="rId11"/>
    <p:sldId id="1440" r:id="rId12"/>
    <p:sldId id="1441" r:id="rId13"/>
    <p:sldId id="1444" r:id="rId14"/>
    <p:sldId id="1556" r:id="rId15"/>
    <p:sldId id="1562" r:id="rId16"/>
    <p:sldId id="15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99978D-09C3-3A44-9918-AFB2998620AB}">
          <p14:sldIdLst>
            <p14:sldId id="256"/>
          </p14:sldIdLst>
        </p14:section>
        <p14:section name="Introduction" id="{A6D3E625-3E79-4DBC-9563-06544D401AC6}">
          <p14:sldIdLst>
            <p14:sldId id="1432"/>
            <p14:sldId id="1433"/>
            <p14:sldId id="1434"/>
            <p14:sldId id="1435"/>
          </p14:sldIdLst>
        </p14:section>
        <p14:section name="System Model" id="{C20A48F9-FC46-468E-A278-9C89517EA2F5}">
          <p14:sldIdLst>
            <p14:sldId id="1436"/>
            <p14:sldId id="1437"/>
            <p14:sldId id="1438"/>
            <p14:sldId id="1560"/>
          </p14:sldIdLst>
        </p14:section>
        <p14:section name="Proposed Method" id="{3E3CEBAC-8936-433E-A6E5-C5F3D23CB33D}">
          <p14:sldIdLst>
            <p14:sldId id="1439"/>
            <p14:sldId id="1440"/>
            <p14:sldId id="1441"/>
            <p14:sldId id="1444"/>
          </p14:sldIdLst>
        </p14:section>
        <p14:section name="Numerical Results" id="{4D576F48-3F57-4D6C-9D7B-EF504A2032DA}">
          <p14:sldIdLst>
            <p14:sldId id="1556"/>
          </p14:sldIdLst>
        </p14:section>
        <p14:section name="Conclusion" id="{EB455386-5E18-40F6-A1FF-86B7E2CAA120}">
          <p14:sldIdLst>
            <p14:sldId id="1562"/>
            <p14:sldId id="1563"/>
            <p14:sldId id="264"/>
          </p14:sldIdLst>
        </p14:section>
        <p14:section name="Appendix" id="{8376D335-6C0E-3D40-BD51-A330346C44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, Jinseok" initials="CJ" lastIdx="1" clrIdx="0">
    <p:extLst>
      <p:ext uri="{19B8F6BF-5375-455C-9EA6-DF929625EA0E}">
        <p15:presenceInfo xmlns:p15="http://schemas.microsoft.com/office/powerpoint/2012/main" userId="S::jc74595@austin.eid.utexas.edu::2304767b-85e7-4ae6-9217-187c88ce7d7c" providerId="AD"/>
      </p:ext>
    </p:extLst>
  </p:cmAuthor>
  <p:cmAuthor id="2" name="(교원) 최진석 (전기전자공학과)" initials="(최(" lastIdx="2" clrIdx="1">
    <p:extLst>
      <p:ext uri="{19B8F6BF-5375-455C-9EA6-DF929625EA0E}">
        <p15:presenceInfo xmlns:p15="http://schemas.microsoft.com/office/powerpoint/2012/main" userId="S::jinseokchoi@unist.ac.kr::da9eac9f-039d-4ea4-8a8b-4f73c6b955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14C1BE"/>
    <a:srgbClr val="0096FF"/>
    <a:srgbClr val="15C1BE"/>
    <a:srgbClr val="3986F7"/>
    <a:srgbClr val="008CC2"/>
    <a:srgbClr val="0FCF9B"/>
    <a:srgbClr val="0AD0D9"/>
    <a:srgbClr val="BF5700"/>
    <a:srgbClr val="326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8"/>
    <p:restoredTop sz="91837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B8BC-6792-0940-9373-9605BD035CCE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75E73-08E5-9A40-988F-CAF1FCA9C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9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3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2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8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4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22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6274D-D495-9469-68F4-16B4735D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3F3F4-D58E-6739-6D83-7D70E4E1E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FCECF-3B45-054C-FDF5-3CB05075E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A9F1-6CCC-45A0-38EE-F6642CFB2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7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5E73-08E5-9A40-988F-CAF1FCA9C2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>
            <a:extLst>
              <a:ext uri="{FF2B5EF4-FFF2-40B4-BE49-F238E27FC236}">
                <a16:creationId xmlns:a16="http://schemas.microsoft.com/office/drawing/2014/main" id="{524D31FF-A307-C1EB-B3D5-E34C09BCE9D8}"/>
              </a:ext>
            </a:extLst>
          </p:cNvPr>
          <p:cNvPicPr preferRelativeResize="0"/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63" r="752" b="-256"/>
          <a:stretch/>
        </p:blipFill>
        <p:spPr>
          <a:xfrm>
            <a:off x="-1" y="-8760"/>
            <a:ext cx="12192000" cy="6945587"/>
          </a:xfrm>
          <a:prstGeom prst="rect">
            <a:avLst/>
          </a:prstGeom>
          <a:noFill/>
          <a:ln w="9525" cap="flat">
            <a:noFill/>
            <a:prstDash val="solid"/>
            <a:miter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464D99-B7C9-E5C4-CF7F-DC15BE7CA4A7}"/>
              </a:ext>
            </a:extLst>
          </p:cNvPr>
          <p:cNvSpPr/>
          <p:nvPr userDrawn="1"/>
        </p:nvSpPr>
        <p:spPr>
          <a:xfrm>
            <a:off x="838198" y="768290"/>
            <a:ext cx="10515600" cy="5430982"/>
          </a:xfrm>
          <a:prstGeom prst="rect">
            <a:avLst/>
          </a:pr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KR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Google Shape;22;p57">
            <a:extLst>
              <a:ext uri="{FF2B5EF4-FFF2-40B4-BE49-F238E27FC236}">
                <a16:creationId xmlns:a16="http://schemas.microsoft.com/office/drawing/2014/main" id="{757292B0-348F-83E1-6E6F-F30A68AD19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89845" y="1515237"/>
            <a:ext cx="9612307" cy="1778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spcFirstLastPara="1" wrap="non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>
                <a:solidFill>
                  <a:schemeClr val="lt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자유형: 도형 13">
            <a:extLst>
              <a:ext uri="{FF2B5EF4-FFF2-40B4-BE49-F238E27FC236}">
                <a16:creationId xmlns:a16="http://schemas.microsoft.com/office/drawing/2014/main" id="{A91B2F5E-7A21-F59A-ADA9-EE92E42D68BB}"/>
              </a:ext>
            </a:extLst>
          </p:cNvPr>
          <p:cNvSpPr/>
          <p:nvPr userDrawn="1"/>
        </p:nvSpPr>
        <p:spPr>
          <a:xfrm>
            <a:off x="-1242495" y="-875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자유형: 도형 14">
            <a:extLst>
              <a:ext uri="{FF2B5EF4-FFF2-40B4-BE49-F238E27FC236}">
                <a16:creationId xmlns:a16="http://schemas.microsoft.com/office/drawing/2014/main" id="{53DAE2C8-3329-7120-C2E2-94F06947F1AB}"/>
              </a:ext>
            </a:extLst>
          </p:cNvPr>
          <p:cNvSpPr/>
          <p:nvPr userDrawn="1"/>
        </p:nvSpPr>
        <p:spPr>
          <a:xfrm>
            <a:off x="-1242495" y="41738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자유형: 도형 14">
            <a:extLst>
              <a:ext uri="{FF2B5EF4-FFF2-40B4-BE49-F238E27FC236}">
                <a16:creationId xmlns:a16="http://schemas.microsoft.com/office/drawing/2014/main" id="{34ECF8D9-E3AC-55E7-F0F4-E2A36F02D1BF}"/>
              </a:ext>
            </a:extLst>
          </p:cNvPr>
          <p:cNvSpPr/>
          <p:nvPr userDrawn="1"/>
        </p:nvSpPr>
        <p:spPr>
          <a:xfrm>
            <a:off x="-1242495" y="1339787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96FF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자유형: 도형 14">
            <a:extLst>
              <a:ext uri="{FF2B5EF4-FFF2-40B4-BE49-F238E27FC236}">
                <a16:creationId xmlns:a16="http://schemas.microsoft.com/office/drawing/2014/main" id="{57BC360B-CB48-8557-D7F1-F547FF8393B7}"/>
              </a:ext>
            </a:extLst>
          </p:cNvPr>
          <p:cNvSpPr/>
          <p:nvPr userDrawn="1"/>
        </p:nvSpPr>
        <p:spPr>
          <a:xfrm>
            <a:off x="-1242495" y="1825625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14C1BE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자유형: 도형 14">
            <a:extLst>
              <a:ext uri="{FF2B5EF4-FFF2-40B4-BE49-F238E27FC236}">
                <a16:creationId xmlns:a16="http://schemas.microsoft.com/office/drawing/2014/main" id="{94956D15-C082-9118-CBA7-3E444F898215}"/>
              </a:ext>
            </a:extLst>
          </p:cNvPr>
          <p:cNvSpPr/>
          <p:nvPr userDrawn="1"/>
        </p:nvSpPr>
        <p:spPr>
          <a:xfrm>
            <a:off x="-1242495" y="892049"/>
            <a:ext cx="939800" cy="350901"/>
          </a:xfrm>
          <a:custGeom>
            <a:avLst/>
            <a:gdLst>
              <a:gd name="connsiteX0" fmla="*/ 0 w 350901"/>
              <a:gd name="connsiteY0" fmla="*/ 0 h 350901"/>
              <a:gd name="connsiteX1" fmla="*/ 350901 w 350901"/>
              <a:gd name="connsiteY1" fmla="*/ 0 h 350901"/>
              <a:gd name="connsiteX2" fmla="*/ 350901 w 350901"/>
              <a:gd name="connsiteY2" fmla="*/ 350901 h 350901"/>
              <a:gd name="connsiteX3" fmla="*/ 0 w 350901"/>
              <a:gd name="connsiteY3" fmla="*/ 350901 h 3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01" h="350901">
                <a:moveTo>
                  <a:pt x="0" y="0"/>
                </a:moveTo>
                <a:lnTo>
                  <a:pt x="350901" y="0"/>
                </a:lnTo>
                <a:lnTo>
                  <a:pt x="350901" y="350901"/>
                </a:lnTo>
                <a:lnTo>
                  <a:pt x="0" y="350901"/>
                </a:lnTo>
                <a:close/>
              </a:path>
            </a:pathLst>
          </a:custGeom>
          <a:solidFill>
            <a:srgbClr val="001238"/>
          </a:soli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lvl="0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6A7308C-3D09-5B3F-B75B-170AC0B62D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64963" y="3327259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7287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D5C6F-3BEB-76ED-2AD4-5C04275D7A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204952" y="707946"/>
            <a:ext cx="3548159" cy="4243159"/>
          </a:xfrm>
          <a:custGeom>
            <a:avLst/>
            <a:gdLst>
              <a:gd name="connsiteX0" fmla="*/ 1238251 w 3695700"/>
              <a:gd name="connsiteY0" fmla="*/ 2561967 h 4419600"/>
              <a:gd name="connsiteX1" fmla="*/ 1238251 w 3695700"/>
              <a:gd name="connsiteY1" fmla="*/ 3146854 h 4419600"/>
              <a:gd name="connsiteX2" fmla="*/ 2556305 w 3695700"/>
              <a:gd name="connsiteY2" fmla="*/ 3146854 h 4419600"/>
              <a:gd name="connsiteX3" fmla="*/ 2556305 w 3695700"/>
              <a:gd name="connsiteY3" fmla="*/ 2561967 h 4419600"/>
              <a:gd name="connsiteX4" fmla="*/ 0 w 3695700"/>
              <a:gd name="connsiteY4" fmla="*/ 0 h 4419600"/>
              <a:gd name="connsiteX5" fmla="*/ 3695700 w 3695700"/>
              <a:gd name="connsiteY5" fmla="*/ 0 h 4419600"/>
              <a:gd name="connsiteX6" fmla="*/ 3695700 w 3695700"/>
              <a:gd name="connsiteY6" fmla="*/ 4419600 h 4419600"/>
              <a:gd name="connsiteX7" fmla="*/ 0 w 3695700"/>
              <a:gd name="connsiteY7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5700" h="4419600">
                <a:moveTo>
                  <a:pt x="1238251" y="2561967"/>
                </a:moveTo>
                <a:lnTo>
                  <a:pt x="1238251" y="3146854"/>
                </a:lnTo>
                <a:lnTo>
                  <a:pt x="2556305" y="3146854"/>
                </a:lnTo>
                <a:lnTo>
                  <a:pt x="2556305" y="2561967"/>
                </a:lnTo>
                <a:close/>
                <a:moveTo>
                  <a:pt x="0" y="0"/>
                </a:moveTo>
                <a:lnTo>
                  <a:pt x="3695700" y="0"/>
                </a:lnTo>
                <a:lnTo>
                  <a:pt x="3695700" y="4419600"/>
                </a:lnTo>
                <a:lnTo>
                  <a:pt x="0" y="44196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70AED1-5692-A2D9-E836-3D684B5F70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88888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A4D9882-2B1A-81A4-70C4-BFE2571CA0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5044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5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6183754-5A5F-74DF-7120-693FB3A9095D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66BC6C5-1E72-F1FD-AE7E-E01C851E9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BA6ECD-AF29-B320-0467-AF2864815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B40238-8373-AC18-CBAC-181C2049E9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0788" y="1291084"/>
            <a:ext cx="10998200" cy="503837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3110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5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6183754-5A5F-74DF-7120-693FB3A9095D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66BC6C5-1E72-F1FD-AE7E-E01C851E9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9BD8F7-AA48-00C4-E1A0-38F33735C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34136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직사각형 8">
            <a:extLst>
              <a:ext uri="{FF2B5EF4-FFF2-40B4-BE49-F238E27FC236}">
                <a16:creationId xmlns:a16="http://schemas.microsoft.com/office/drawing/2014/main" id="{F174AB4A-67AC-5AA3-22BA-1A521881F9C9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F31EAB1-82E6-D30B-EB5B-515C0976A3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86E7370-6F03-D32F-A2E2-C4397BB53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97E7E899-7A5E-594E-7911-7918CF5CB0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9389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1400" b="0" i="0" kern="1200" dirty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2F04675-16AF-9FF6-6CB8-836E8E07A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323545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569D139-E5FC-828C-C86B-927E6E0AF4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323544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41816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9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직사각형 8">
            <a:extLst>
              <a:ext uri="{FF2B5EF4-FFF2-40B4-BE49-F238E27FC236}">
                <a16:creationId xmlns:a16="http://schemas.microsoft.com/office/drawing/2014/main" id="{F174AB4A-67AC-5AA3-22BA-1A521881F9C9}"/>
              </a:ext>
            </a:extLst>
          </p:cNvPr>
          <p:cNvSpPr/>
          <p:nvPr userDrawn="1"/>
        </p:nvSpPr>
        <p:spPr>
          <a:xfrm>
            <a:off x="449942" y="759498"/>
            <a:ext cx="668872" cy="45719"/>
          </a:xfrm>
          <a:prstGeom prst="rect">
            <a:avLst/>
          </a:prstGeom>
          <a:solidFill>
            <a:srgbClr val="44C1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14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F31EAB1-82E6-D30B-EB5B-515C0976A3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6" y="388580"/>
            <a:ext cx="668872" cy="400379"/>
          </a:xfrm>
          <a:prstGeom prst="rect">
            <a:avLst/>
          </a:prstGeom>
          <a:ln>
            <a:noFill/>
          </a:ln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83398D3-33EB-2672-081E-A367DC47CA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108955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7F7035F-4839-92E9-0A29-9CAA7C526F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108954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337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BA6ECD-AF29-B320-0467-AF2864815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4862075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1B738E5-9652-9FCC-C1B1-D9DF89D5EF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0788" y="1323545"/>
            <a:ext cx="10998200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34146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EE6D-4C5C-6661-4BED-91D8170F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8C8CC4A-A75C-1639-4277-219FCB9A91CB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3CCB7B2-D408-D81A-BD4A-F0D03F0CC345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614D2D5C-1AAD-1336-EE73-D61B6E492B1D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8A9D3B5-6324-8C52-0FDE-7127FE2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B3B56-9DDE-C5D2-FA22-C71775A7D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A9BB36A-C1D3-D390-3893-3D138A6A4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55485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10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86E7370-6F03-D32F-A2E2-C4397BB53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592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97E7E899-7A5E-594E-7911-7918CF5CB0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9389" y="853922"/>
            <a:ext cx="5374728" cy="28706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1400" b="0" i="0" kern="1200" dirty="0"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4794A51-F3FD-0527-FECC-47F7F9971B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323545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645CF78-C499-442B-89D7-B46D8F9124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323544"/>
            <a:ext cx="5271532" cy="5005913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6231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7C3F78F-13D7-F974-1657-E579DBE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437494"/>
            <a:ext cx="2743200" cy="365125"/>
          </a:xfrm>
        </p:spPr>
        <p:txBody>
          <a:bodyPr/>
          <a:lstStyle>
            <a:lvl1pPr>
              <a:defRPr sz="90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B758586A-C3DE-D437-3509-CE1793CDAF6F}"/>
              </a:ext>
            </a:extLst>
          </p:cNvPr>
          <p:cNvSpPr/>
          <p:nvPr userDrawn="1"/>
        </p:nvSpPr>
        <p:spPr>
          <a:xfrm>
            <a:off x="449943" y="759498"/>
            <a:ext cx="11292113" cy="45719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A7D29D5-5429-A88B-C869-B6B84B621B71}"/>
              </a:ext>
            </a:extLst>
          </p:cNvPr>
          <p:cNvSpPr/>
          <p:nvPr userDrawn="1"/>
        </p:nvSpPr>
        <p:spPr>
          <a:xfrm>
            <a:off x="10827657" y="759496"/>
            <a:ext cx="921432" cy="45719"/>
          </a:xfrm>
          <a:prstGeom prst="rect">
            <a:avLst/>
          </a:prstGeom>
          <a:solidFill>
            <a:srgbClr val="001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F07B2308-F028-9DBF-E780-33948ABB1C9B}"/>
              </a:ext>
            </a:extLst>
          </p:cNvPr>
          <p:cNvCxnSpPr>
            <a:cxnSpLocks/>
          </p:cNvCxnSpPr>
          <p:nvPr userDrawn="1"/>
        </p:nvCxnSpPr>
        <p:spPr>
          <a:xfrm>
            <a:off x="449942" y="6620057"/>
            <a:ext cx="110689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F5147C2-EEEE-58FA-BF20-D0236E3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0" y="390988"/>
            <a:ext cx="9093410" cy="40037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83DF-5425-D4AF-A87B-8CA520D36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797" y="346954"/>
            <a:ext cx="1009621" cy="57562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F132B77-E1A8-D957-5272-30EA754C00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0788" y="1108955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FA5054D-7F78-CE3F-94E2-73DDA491B3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585" y="1108954"/>
            <a:ext cx="5271532" cy="5220504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32000">
              <a:spcAft>
                <a:spcPts val="300"/>
              </a:spcAft>
              <a:buClr>
                <a:srgbClr val="FF9300"/>
              </a:buClr>
              <a:defRPr sz="180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79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 marL="115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 marL="1512000" indent="-228600"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68709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7">
            <a:extLst>
              <a:ext uri="{FF2B5EF4-FFF2-40B4-BE49-F238E27FC236}">
                <a16:creationId xmlns:a16="http://schemas.microsoft.com/office/drawing/2014/main" id="{A5BE6172-B8B5-CF46-7A2F-5242030DD0E7}"/>
              </a:ext>
            </a:extLst>
          </p:cNvPr>
          <p:cNvGrpSpPr/>
          <p:nvPr userDrawn="1"/>
        </p:nvGrpSpPr>
        <p:grpSpPr>
          <a:xfrm flipH="1">
            <a:off x="0" y="1"/>
            <a:ext cx="12221028" cy="6858000"/>
            <a:chOff x="-14514" y="6288"/>
            <a:chExt cx="12221028" cy="6866225"/>
          </a:xfrm>
        </p:grpSpPr>
        <p:pic>
          <p:nvPicPr>
            <p:cNvPr id="3" name="그림 28">
              <a:extLst>
                <a:ext uri="{FF2B5EF4-FFF2-40B4-BE49-F238E27FC236}">
                  <a16:creationId xmlns:a16="http://schemas.microsoft.com/office/drawing/2014/main" id="{C3198F93-CF46-82BB-9C27-01933DB62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" r="22947" b="15125"/>
            <a:stretch/>
          </p:blipFill>
          <p:spPr>
            <a:xfrm flipH="1" flipV="1">
              <a:off x="-14514" y="6288"/>
              <a:ext cx="12206514" cy="6851712"/>
            </a:xfrm>
            <a:prstGeom prst="rect">
              <a:avLst/>
            </a:prstGeom>
          </p:spPr>
        </p:pic>
        <p:sp>
          <p:nvSpPr>
            <p:cNvPr id="4" name="직사각형 29">
              <a:extLst>
                <a:ext uri="{FF2B5EF4-FFF2-40B4-BE49-F238E27FC236}">
                  <a16:creationId xmlns:a16="http://schemas.microsoft.com/office/drawing/2014/main" id="{55AD7026-776C-E0EB-2FF7-00F64A9BF324}"/>
                </a:ext>
              </a:extLst>
            </p:cNvPr>
            <p:cNvSpPr/>
            <p:nvPr/>
          </p:nvSpPr>
          <p:spPr>
            <a:xfrm>
              <a:off x="0" y="2109345"/>
              <a:ext cx="12206514" cy="476316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22" descr="가오리이(가) 표시된 사진&#10;&#10;자동 생성된 설명">
            <a:extLst>
              <a:ext uri="{FF2B5EF4-FFF2-40B4-BE49-F238E27FC236}">
                <a16:creationId xmlns:a16="http://schemas.microsoft.com/office/drawing/2014/main" id="{CA5C5A1E-3C4E-D7B7-AF67-7EBB88D8C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1" b="2551"/>
          <a:stretch/>
        </p:blipFill>
        <p:spPr>
          <a:xfrm flipH="1">
            <a:off x="0" y="3416300"/>
            <a:ext cx="12192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D279D-8769-7A95-2C3A-CFE59DE99268}"/>
              </a:ext>
            </a:extLst>
          </p:cNvPr>
          <p:cNvSpPr txBox="1"/>
          <p:nvPr userDrawn="1"/>
        </p:nvSpPr>
        <p:spPr>
          <a:xfrm>
            <a:off x="638629" y="1367683"/>
            <a:ext cx="6896569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Thank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you</a:t>
            </a:r>
          </a:p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for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your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1B5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B2B1F-D5F7-DDF0-9125-33A2ABD25FEB}"/>
              </a:ext>
            </a:extLst>
          </p:cNvPr>
          <p:cNvSpPr txBox="1"/>
          <p:nvPr userDrawn="1"/>
        </p:nvSpPr>
        <p:spPr>
          <a:xfrm>
            <a:off x="638629" y="2808486"/>
            <a:ext cx="573071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5C1B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Any questions are welcome</a:t>
            </a:r>
          </a:p>
        </p:txBody>
      </p:sp>
      <p:cxnSp>
        <p:nvCxnSpPr>
          <p:cNvPr id="8" name="직선 연결선 24">
            <a:extLst>
              <a:ext uri="{FF2B5EF4-FFF2-40B4-BE49-F238E27FC236}">
                <a16:creationId xmlns:a16="http://schemas.microsoft.com/office/drawing/2014/main" id="{5B28FE39-7B17-AD43-AE69-3B7B0BCC993A}"/>
              </a:ext>
            </a:extLst>
          </p:cNvPr>
          <p:cNvCxnSpPr>
            <a:cxnSpLocks/>
          </p:cNvCxnSpPr>
          <p:nvPr userDrawn="1"/>
        </p:nvCxnSpPr>
        <p:spPr>
          <a:xfrm>
            <a:off x="638629" y="3423726"/>
            <a:ext cx="57307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31">
            <a:extLst>
              <a:ext uri="{FF2B5EF4-FFF2-40B4-BE49-F238E27FC236}">
                <a16:creationId xmlns:a16="http://schemas.microsoft.com/office/drawing/2014/main" id="{6B4EC2FF-EA63-0120-5B65-812C99215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3339">
            <a:off x="9558286" y="1868049"/>
            <a:ext cx="1059247" cy="10823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11" name="그림 32">
            <a:extLst>
              <a:ext uri="{FF2B5EF4-FFF2-40B4-BE49-F238E27FC236}">
                <a16:creationId xmlns:a16="http://schemas.microsoft.com/office/drawing/2014/main" id="{29DD3926-1BF6-079F-B25D-3617139D0D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279" y="4450619"/>
            <a:ext cx="982699" cy="756233"/>
          </a:xfrm>
          <a:prstGeom prst="rect">
            <a:avLst/>
          </a:prstGeom>
        </p:spPr>
      </p:pic>
      <p:pic>
        <p:nvPicPr>
          <p:cNvPr id="12" name="그림 33">
            <a:extLst>
              <a:ext uri="{FF2B5EF4-FFF2-40B4-BE49-F238E27FC236}">
                <a16:creationId xmlns:a16="http://schemas.microsoft.com/office/drawing/2014/main" id="{8AFF7E90-97B8-2B7E-9A31-2C35AA0DF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5460512" y="670503"/>
            <a:ext cx="1731439" cy="1403437"/>
          </a:xfrm>
          <a:prstGeom prst="rect">
            <a:avLst/>
          </a:prstGeom>
        </p:spPr>
      </p:pic>
      <p:pic>
        <p:nvPicPr>
          <p:cNvPr id="13" name="Picture 10" descr="풍력 발전 - 무료 산업개 아이콘">
            <a:extLst>
              <a:ext uri="{FF2B5EF4-FFF2-40B4-BE49-F238E27FC236}">
                <a16:creationId xmlns:a16="http://schemas.microsoft.com/office/drawing/2014/main" id="{535E486B-48A7-DCE2-39FC-25E80E03AE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17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71" y="4823366"/>
            <a:ext cx="579706" cy="579706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>
                <a:alpha val="2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31">
            <a:extLst>
              <a:ext uri="{FF2B5EF4-FFF2-40B4-BE49-F238E27FC236}">
                <a16:creationId xmlns:a16="http://schemas.microsoft.com/office/drawing/2014/main" id="{8D0D0429-5483-25A3-6070-688EE3B379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3339">
            <a:off x="1239066" y="4505853"/>
            <a:ext cx="1929393" cy="197151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59142F2-E192-80A4-5369-5D29BE9A854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7978" y="3742964"/>
            <a:ext cx="6847838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0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Talk title</a:t>
            </a:r>
            <a:endParaRPr lang="en-KR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C3E144CE-9FC2-316D-737B-E91E36354DF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978" y="4316910"/>
            <a:ext cx="2341741" cy="57970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0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KR" dirty="0"/>
            </a:br>
            <a:r>
              <a:rPr lang="en-KR" dirty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2">
            <a:extLst>
              <a:ext uri="{FF2B5EF4-FFF2-40B4-BE49-F238E27FC236}">
                <a16:creationId xmlns:a16="http://schemas.microsoft.com/office/drawing/2014/main" id="{0EB30064-3782-03F5-4C71-64650BE29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909" r="10423"/>
          <a:stretch/>
        </p:blipFill>
        <p:spPr>
          <a:xfrm>
            <a:off x="0" y="1"/>
            <a:ext cx="7119104" cy="6857999"/>
          </a:xfrm>
          <a:custGeom>
            <a:avLst/>
            <a:gdLst>
              <a:gd name="connsiteX0" fmla="*/ 0 w 7119104"/>
              <a:gd name="connsiteY0" fmla="*/ 0 h 6857999"/>
              <a:gd name="connsiteX1" fmla="*/ 7119104 w 7119104"/>
              <a:gd name="connsiteY1" fmla="*/ 0 h 6857999"/>
              <a:gd name="connsiteX2" fmla="*/ 7119104 w 7119104"/>
              <a:gd name="connsiteY2" fmla="*/ 8710 h 6857999"/>
              <a:gd name="connsiteX3" fmla="*/ 3525186 w 7119104"/>
              <a:gd name="connsiteY3" fmla="*/ 6857999 h 6857999"/>
              <a:gd name="connsiteX4" fmla="*/ 0 w 711910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9104" h="6857999">
                <a:moveTo>
                  <a:pt x="0" y="0"/>
                </a:moveTo>
                <a:lnTo>
                  <a:pt x="7119104" y="0"/>
                </a:lnTo>
                <a:lnTo>
                  <a:pt x="7119104" y="8710"/>
                </a:lnTo>
                <a:lnTo>
                  <a:pt x="3525186" y="6857999"/>
                </a:lnTo>
                <a:lnTo>
                  <a:pt x="0" y="6857999"/>
                </a:lnTo>
                <a:close/>
              </a:path>
            </a:pathLst>
          </a:custGeom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직각 삼각형 2">
            <a:extLst>
              <a:ext uri="{FF2B5EF4-FFF2-40B4-BE49-F238E27FC236}">
                <a16:creationId xmlns:a16="http://schemas.microsoft.com/office/drawing/2014/main" id="{D729F96A-BE30-AC4D-B1FC-BEA57597BAFB}"/>
              </a:ext>
            </a:extLst>
          </p:cNvPr>
          <p:cNvSpPr/>
          <p:nvPr userDrawn="1"/>
        </p:nvSpPr>
        <p:spPr>
          <a:xfrm rot="10800000" flipH="1">
            <a:off x="0" y="0"/>
            <a:ext cx="3598489" cy="6858000"/>
          </a:xfrm>
          <a:prstGeom prst="rtTriangle">
            <a:avLst/>
          </a:prstGeom>
          <a:gradFill flip="none" rotWithShape="1">
            <a:gsLst>
              <a:gs pos="100000">
                <a:srgbClr val="000F48"/>
              </a:gs>
              <a:gs pos="0">
                <a:srgbClr val="0042A6">
                  <a:lumMod val="50000"/>
                  <a:lumOff val="50000"/>
                </a:srgbClr>
              </a:gs>
              <a:gs pos="55000">
                <a:srgbClr val="18408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텍스트 개체 틀 28">
            <a:extLst>
              <a:ext uri="{FF2B5EF4-FFF2-40B4-BE49-F238E27FC236}">
                <a16:creationId xmlns:a16="http://schemas.microsoft.com/office/drawing/2014/main" id="{6F063402-A7AE-2DA3-9A7A-EC8D6D92A5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6195" y="4731890"/>
            <a:ext cx="1683714" cy="376676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3pPr marL="914400" indent="0">
              <a:buNone/>
              <a:defRPr/>
            </a:lvl3pPr>
            <a:lvl5pPr>
              <a:defRPr sz="14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2D5B3-8C78-C35A-9E05-C4EB65785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8741" y="3771900"/>
            <a:ext cx="6644334" cy="6006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36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47B5B5B-5989-FF87-A1D3-9D206921D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0589" y="3311274"/>
            <a:ext cx="5657246" cy="3766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89DBB921-869F-9772-691A-1B2737D72D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65" y="418951"/>
            <a:ext cx="1445822" cy="401617"/>
          </a:xfrm>
          <a:prstGeom prst="rect">
            <a:avLst/>
          </a:prstGeom>
          <a:effectLst>
            <a:glow rad="101600">
              <a:schemeClr val="tx1">
                <a:alpha val="10000"/>
              </a:schemeClr>
            </a:glow>
          </a:effectLst>
        </p:spPr>
      </p:pic>
      <p:sp>
        <p:nvSpPr>
          <p:cNvPr id="12" name="직사각형 21">
            <a:extLst>
              <a:ext uri="{FF2B5EF4-FFF2-40B4-BE49-F238E27FC236}">
                <a16:creationId xmlns:a16="http://schemas.microsoft.com/office/drawing/2014/main" id="{248135C8-ED2B-F4DF-3963-9DD015F04364}"/>
              </a:ext>
            </a:extLst>
          </p:cNvPr>
          <p:cNvSpPr/>
          <p:nvPr userDrawn="1"/>
        </p:nvSpPr>
        <p:spPr>
          <a:xfrm>
            <a:off x="5242387" y="5663530"/>
            <a:ext cx="6575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School of Electrical Engineering</a:t>
            </a:r>
          </a:p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Korea</a:t>
            </a:r>
            <a:r>
              <a:rPr lang="ko-KR" altLang="en-US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Advanced Institute of Science and Technology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1613D7C-3A11-127B-FCC1-302E539D5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374" r="7635"/>
          <a:stretch/>
        </p:blipFill>
        <p:spPr>
          <a:xfrm>
            <a:off x="10012906" y="258396"/>
            <a:ext cx="1790169" cy="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22">
            <a:extLst>
              <a:ext uri="{FF2B5EF4-FFF2-40B4-BE49-F238E27FC236}">
                <a16:creationId xmlns:a16="http://schemas.microsoft.com/office/drawing/2014/main" id="{0EB30064-3782-03F5-4C71-64650BE29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909" r="10423"/>
          <a:stretch/>
        </p:blipFill>
        <p:spPr>
          <a:xfrm>
            <a:off x="0" y="1"/>
            <a:ext cx="7119104" cy="6857999"/>
          </a:xfrm>
          <a:custGeom>
            <a:avLst/>
            <a:gdLst>
              <a:gd name="connsiteX0" fmla="*/ 0 w 7119104"/>
              <a:gd name="connsiteY0" fmla="*/ 0 h 6857999"/>
              <a:gd name="connsiteX1" fmla="*/ 7119104 w 7119104"/>
              <a:gd name="connsiteY1" fmla="*/ 0 h 6857999"/>
              <a:gd name="connsiteX2" fmla="*/ 7119104 w 7119104"/>
              <a:gd name="connsiteY2" fmla="*/ 8710 h 6857999"/>
              <a:gd name="connsiteX3" fmla="*/ 3525186 w 7119104"/>
              <a:gd name="connsiteY3" fmla="*/ 6857999 h 6857999"/>
              <a:gd name="connsiteX4" fmla="*/ 0 w 711910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9104" h="6857999">
                <a:moveTo>
                  <a:pt x="0" y="0"/>
                </a:moveTo>
                <a:lnTo>
                  <a:pt x="7119104" y="0"/>
                </a:lnTo>
                <a:lnTo>
                  <a:pt x="7119104" y="8710"/>
                </a:lnTo>
                <a:lnTo>
                  <a:pt x="3525186" y="6857999"/>
                </a:lnTo>
                <a:lnTo>
                  <a:pt x="0" y="6857999"/>
                </a:lnTo>
                <a:close/>
              </a:path>
            </a:pathLst>
          </a:custGeom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직각 삼각형 2">
            <a:extLst>
              <a:ext uri="{FF2B5EF4-FFF2-40B4-BE49-F238E27FC236}">
                <a16:creationId xmlns:a16="http://schemas.microsoft.com/office/drawing/2014/main" id="{D729F96A-BE30-AC4D-B1FC-BEA57597BAFB}"/>
              </a:ext>
            </a:extLst>
          </p:cNvPr>
          <p:cNvSpPr/>
          <p:nvPr userDrawn="1"/>
        </p:nvSpPr>
        <p:spPr>
          <a:xfrm rot="10800000" flipH="1">
            <a:off x="0" y="0"/>
            <a:ext cx="3598489" cy="6858000"/>
          </a:xfrm>
          <a:prstGeom prst="rtTriangle">
            <a:avLst/>
          </a:prstGeom>
          <a:gradFill flip="none" rotWithShape="1">
            <a:gsLst>
              <a:gs pos="100000">
                <a:srgbClr val="000F48"/>
              </a:gs>
              <a:gs pos="0">
                <a:srgbClr val="0042A6">
                  <a:lumMod val="50000"/>
                  <a:lumOff val="50000"/>
                </a:srgbClr>
              </a:gs>
              <a:gs pos="55000">
                <a:srgbClr val="18408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89DBB921-869F-9772-691A-1B2737D72D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65" y="418951"/>
            <a:ext cx="1445822" cy="401617"/>
          </a:xfrm>
          <a:prstGeom prst="rect">
            <a:avLst/>
          </a:prstGeom>
          <a:effectLst>
            <a:glow rad="101600">
              <a:schemeClr val="tx1">
                <a:alpha val="10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593435-1A4D-44FA-F07F-81A0933CEB1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텍스트 개체 틀 28">
            <a:extLst>
              <a:ext uri="{FF2B5EF4-FFF2-40B4-BE49-F238E27FC236}">
                <a16:creationId xmlns:a16="http://schemas.microsoft.com/office/drawing/2014/main" id="{6F063402-A7AE-2DA3-9A7A-EC8D6D92A5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62309" y="4731890"/>
            <a:ext cx="2017600" cy="376676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3pPr marL="914400" indent="0">
              <a:buNone/>
              <a:defRPr/>
            </a:lvl3pPr>
            <a:lvl5pPr>
              <a:defRPr sz="16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  <a:p>
            <a:pPr lvl="4"/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2D5B3-8C78-C35A-9E05-C4EB65785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5458" y="2260125"/>
            <a:ext cx="11062846" cy="108043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6000" b="1">
                <a:solidFill>
                  <a:srgbClr val="041F70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47B5B5B-5989-FF87-A1D3-9D206921D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964" y="1640367"/>
            <a:ext cx="9419340" cy="5445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600" b="1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직사각형 21">
            <a:extLst>
              <a:ext uri="{FF2B5EF4-FFF2-40B4-BE49-F238E27FC236}">
                <a16:creationId xmlns:a16="http://schemas.microsoft.com/office/drawing/2014/main" id="{248135C8-ED2B-F4DF-3963-9DD015F04364}"/>
              </a:ext>
            </a:extLst>
          </p:cNvPr>
          <p:cNvSpPr/>
          <p:nvPr userDrawn="1"/>
        </p:nvSpPr>
        <p:spPr>
          <a:xfrm>
            <a:off x="5242387" y="5663530"/>
            <a:ext cx="6575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School of Electrical Engineering</a:t>
            </a:r>
          </a:p>
          <a:p>
            <a:pPr lvl="0" algn="r"/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Korea</a:t>
            </a:r>
            <a:r>
              <a:rPr lang="ko-KR" altLang="en-US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Advanced Institute of Science and Technology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1613D7C-3A11-127B-FCC1-302E539D5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374" r="7635"/>
          <a:stretch/>
        </p:blipFill>
        <p:spPr>
          <a:xfrm>
            <a:off x="10012906" y="258396"/>
            <a:ext cx="1790169" cy="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rbel" panose="020B0503020204020204" pitchFamily="34" charset="0"/>
            </a:endParaRPr>
          </a:p>
        </p:txBody>
      </p:sp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311869" y="935340"/>
            <a:ext cx="1554439" cy="15883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5488468" y="5531730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38" name="그래픽 10">
            <a:extLst>
              <a:ext uri="{FF2B5EF4-FFF2-40B4-BE49-F238E27FC236}">
                <a16:creationId xmlns:a16="http://schemas.microsoft.com/office/drawing/2014/main" id="{99F0909D-184E-B7D9-FA00-A93D0A7A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134"/>
          <a:stretch/>
        </p:blipFill>
        <p:spPr>
          <a:xfrm>
            <a:off x="1485421" y="1781129"/>
            <a:ext cx="525647" cy="14024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AD219C-3FF7-D70B-45EC-A7688FBC31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3482365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524B2D5-8B82-A7B1-6681-F96A1AA845C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8766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7">
            <a:extLst>
              <a:ext uri="{FF2B5EF4-FFF2-40B4-BE49-F238E27FC236}">
                <a16:creationId xmlns:a16="http://schemas.microsoft.com/office/drawing/2014/main" id="{E2A7BB25-238A-5718-67F7-244714772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88" t="-1" r="-23223" b="2125"/>
          <a:stretch/>
        </p:blipFill>
        <p:spPr>
          <a:xfrm>
            <a:off x="1565925" y="1781129"/>
            <a:ext cx="1228729" cy="1402442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249F942-EF54-A0B1-3B1C-950D8C025E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46875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EC17B3-A5CA-A9BD-EFC5-698B74B3DF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1943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6">
            <a:extLst>
              <a:ext uri="{FF2B5EF4-FFF2-40B4-BE49-F238E27FC236}">
                <a16:creationId xmlns:a16="http://schemas.microsoft.com/office/drawing/2014/main" id="{CBEED71B-35E5-266F-9725-F6E813708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" r="-3469" b="5542"/>
          <a:stretch/>
        </p:blipFill>
        <p:spPr>
          <a:xfrm>
            <a:off x="1485421" y="1781129"/>
            <a:ext cx="1066518" cy="13870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F52954-DED3-1247-9437-A3C3531EE50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7432579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0CFC57E-BF6E-90DF-32C1-00B7E31EC8A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1338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8" name="그래픽 29">
            <a:extLst>
              <a:ext uri="{FF2B5EF4-FFF2-40B4-BE49-F238E27FC236}">
                <a16:creationId xmlns:a16="http://schemas.microsoft.com/office/drawing/2014/main" id="{9C918A28-E9E2-B6C5-2D12-618CBDB3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" r="-6082"/>
          <a:stretch/>
        </p:blipFill>
        <p:spPr>
          <a:xfrm>
            <a:off x="1485421" y="1781128"/>
            <a:ext cx="1166339" cy="1385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260ADF-83A4-8E95-305A-345E90BAA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963022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E6DA91C-69A7-FF8E-5AE3-57B9D09B92F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699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>
            <a:extLst>
              <a:ext uri="{FF2B5EF4-FFF2-40B4-BE49-F238E27FC236}">
                <a16:creationId xmlns:a16="http://schemas.microsoft.com/office/drawing/2014/main" id="{4462B146-4CF5-5563-6C80-F083FC222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5698" r="30427" b="8910"/>
          <a:stretch/>
        </p:blipFill>
        <p:spPr>
          <a:xfrm flipH="1" flipV="1">
            <a:off x="0" y="6288"/>
            <a:ext cx="12206514" cy="6851712"/>
          </a:xfrm>
          <a:prstGeom prst="rect">
            <a:avLst/>
          </a:prstGeom>
        </p:spPr>
      </p:pic>
      <p:pic>
        <p:nvPicPr>
          <p:cNvPr id="3" name="그림 74">
            <a:extLst>
              <a:ext uri="{FF2B5EF4-FFF2-40B4-BE49-F238E27FC236}">
                <a16:creationId xmlns:a16="http://schemas.microsoft.com/office/drawing/2014/main" id="{E214BC83-B8AC-D547-F134-2D08B825D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37708" r="1773" b="8866"/>
          <a:stretch/>
        </p:blipFill>
        <p:spPr>
          <a:xfrm flipV="1">
            <a:off x="-4738" y="-8760"/>
            <a:ext cx="6071710" cy="1073927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3398DD27-CD99-57DD-EAD0-320FBA3644D4}"/>
              </a:ext>
            </a:extLst>
          </p:cNvPr>
          <p:cNvSpPr/>
          <p:nvPr userDrawn="1"/>
        </p:nvSpPr>
        <p:spPr>
          <a:xfrm>
            <a:off x="-4738" y="2109345"/>
            <a:ext cx="12206514" cy="47631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1E47EE4F-BA04-38BE-A918-91C472A03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/>
          <a:stretch/>
        </p:blipFill>
        <p:spPr>
          <a:xfrm flipH="1">
            <a:off x="0" y="667656"/>
            <a:ext cx="12189631" cy="6204857"/>
          </a:xfrm>
          <a:prstGeom prst="rect">
            <a:avLst/>
          </a:prstGeom>
        </p:spPr>
      </p:pic>
      <p:pic>
        <p:nvPicPr>
          <p:cNvPr id="6" name="그림 36">
            <a:extLst>
              <a:ext uri="{FF2B5EF4-FFF2-40B4-BE49-F238E27FC236}">
                <a16:creationId xmlns:a16="http://schemas.microsoft.com/office/drawing/2014/main" id="{4DAAFA94-5570-AFF1-1B6B-9F8FBD89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428" y="5368430"/>
            <a:ext cx="982699" cy="756233"/>
          </a:xfrm>
          <a:prstGeom prst="rect">
            <a:avLst/>
          </a:prstGeom>
        </p:spPr>
      </p:pic>
      <p:pic>
        <p:nvPicPr>
          <p:cNvPr id="7" name="그림 37">
            <a:extLst>
              <a:ext uri="{FF2B5EF4-FFF2-40B4-BE49-F238E27FC236}">
                <a16:creationId xmlns:a16="http://schemas.microsoft.com/office/drawing/2014/main" id="{B398ECB2-B518-27FF-DD35-F8A78AB6FA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0559" flipH="1">
            <a:off x="9222708" y="1151257"/>
            <a:ext cx="1967759" cy="201072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4" name="그림 60">
            <a:extLst>
              <a:ext uri="{FF2B5EF4-FFF2-40B4-BE49-F238E27FC236}">
                <a16:creationId xmlns:a16="http://schemas.microsoft.com/office/drawing/2014/main" id="{AC93FEE9-6513-28BA-7B0D-D800C5285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/>
          <a:stretch/>
        </p:blipFill>
        <p:spPr>
          <a:xfrm flipH="1">
            <a:off x="4631773" y="1781129"/>
            <a:ext cx="1731439" cy="1403437"/>
          </a:xfrm>
          <a:prstGeom prst="rect">
            <a:avLst/>
          </a:prstGeom>
        </p:spPr>
      </p:pic>
      <p:pic>
        <p:nvPicPr>
          <p:cNvPr id="30" name="그림 83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8CB8CD7F-367F-C453-DE68-D18538F04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40" b="-8211"/>
          <a:stretch/>
        </p:blipFill>
        <p:spPr>
          <a:xfrm>
            <a:off x="11263837" y="5202544"/>
            <a:ext cx="937939" cy="1728703"/>
          </a:xfrm>
          <a:prstGeom prst="rect">
            <a:avLst/>
          </a:prstGeom>
        </p:spPr>
      </p:pic>
      <p:pic>
        <p:nvPicPr>
          <p:cNvPr id="33" name="그림 37">
            <a:extLst>
              <a:ext uri="{FF2B5EF4-FFF2-40B4-BE49-F238E27FC236}">
                <a16:creationId xmlns:a16="http://schemas.microsoft.com/office/drawing/2014/main" id="{5CF15F10-2EF7-5073-169B-6A1B934E21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587" flipH="1">
            <a:off x="4605598" y="5647183"/>
            <a:ext cx="934553" cy="95495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34" name="그림 25" descr="흐림, 밤하늘이(가) 표시된 사진&#10;&#10;자동 생성된 설명">
            <a:extLst>
              <a:ext uri="{FF2B5EF4-FFF2-40B4-BE49-F238E27FC236}">
                <a16:creationId xmlns:a16="http://schemas.microsoft.com/office/drawing/2014/main" id="{BCE15C43-EA69-7D90-8318-D4B9585AC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45749" y="6451816"/>
            <a:ext cx="811088" cy="421766"/>
          </a:xfrm>
          <a:prstGeom prst="rect">
            <a:avLst/>
          </a:prstGeom>
        </p:spPr>
      </p:pic>
      <p:pic>
        <p:nvPicPr>
          <p:cNvPr id="10" name="그래픽 27">
            <a:extLst>
              <a:ext uri="{FF2B5EF4-FFF2-40B4-BE49-F238E27FC236}">
                <a16:creationId xmlns:a16="http://schemas.microsoft.com/office/drawing/2014/main" id="{E61B3C1E-DB35-B0D9-9937-9F9E3FE0A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" t="1" r="-2320" b="2123"/>
          <a:stretch/>
        </p:blipFill>
        <p:spPr>
          <a:xfrm>
            <a:off x="1485421" y="1781128"/>
            <a:ext cx="1023822" cy="13799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70AED1-5692-A2D9-E836-3D684B5F70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859" y="3459167"/>
            <a:ext cx="6567606" cy="503135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3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4F6AF-BCF7-E160-EB99-2AB90CF8311F}"/>
              </a:ext>
            </a:extLst>
          </p:cNvPr>
          <p:cNvSpPr txBox="1"/>
          <p:nvPr userDrawn="1"/>
        </p:nvSpPr>
        <p:spPr>
          <a:xfrm>
            <a:off x="510358" y="119084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KR" sz="16600" b="1" dirty="0">
              <a:solidFill>
                <a:srgbClr val="43C1C4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06518FA-5E39-7EAD-2E9E-CBA8826ACDE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40541" y="4126770"/>
            <a:ext cx="3721957" cy="335462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buNone/>
              <a:defRPr lang="en-KR" sz="1650" b="0" i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pPr lvl="0"/>
            <a:r>
              <a:rPr lang="en-US" dirty="0"/>
              <a:t>Key words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7263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24D9-8AC2-D74B-9E7E-A9E428E2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30ECB-A9B3-D24F-97B0-8DC7AFEC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7354F-A7F8-2247-960C-C0145B799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fld id="{A5BA665B-4753-A74F-8C07-E8FE0CC06C38}" type="datetime1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0EB1-6789-B743-97A1-E8F749C83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84EE9-C370-5A40-BA2D-48D6413D7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Gothic" pitchFamily="2" charset="-127"/>
                <a:ea typeface="NanumGothic" pitchFamily="2" charset="-127"/>
              </a:defRPr>
            </a:lvl1pPr>
          </a:lstStyle>
          <a:p>
            <a:fld id="{0047072E-4553-AF45-BB81-6A3BF3AE3F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82" r:id="rId3"/>
    <p:sldLayoutId id="2147483673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64" r:id="rId11"/>
    <p:sldLayoutId id="2147483675" r:id="rId12"/>
    <p:sldLayoutId id="2147483653" r:id="rId13"/>
    <p:sldLayoutId id="2147483676" r:id="rId14"/>
    <p:sldLayoutId id="2147483678" r:id="rId15"/>
    <p:sldLayoutId id="2147483679" r:id="rId16"/>
    <p:sldLayoutId id="2147483680" r:id="rId17"/>
    <p:sldLayoutId id="2147483681" r:id="rId18"/>
    <p:sldLayoutId id="214748365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Gothic" pitchFamily="2" charset="-127"/>
          <a:ea typeface="NanumGothic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NanumGothic" pitchFamily="2" charset="-127"/>
          <a:ea typeface="NanumGothic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E956-8F80-5434-7809-815BAF875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45" y="1515237"/>
            <a:ext cx="9612307" cy="1717820"/>
          </a:xfrm>
        </p:spPr>
        <p:txBody>
          <a:bodyPr/>
          <a:lstStyle/>
          <a:p>
            <a:r>
              <a:rPr lang="en-US" sz="3200" dirty="0"/>
              <a:t>Joint Optimization for Power-Constrained MIMO</a:t>
            </a:r>
            <a:br>
              <a:rPr lang="en-US" sz="3200" dirty="0"/>
            </a:br>
            <a:r>
              <a:rPr lang="en-US" sz="3200" dirty="0"/>
              <a:t>Systems: Is Low-Resolution DAC Still Optimal?</a:t>
            </a:r>
            <a:endParaRPr lang="en-US" sz="2000" dirty="0">
              <a:solidFill>
                <a:srgbClr val="15C1B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0C1B9-A0D0-76D5-6551-5BF6FC8C39BA}"/>
              </a:ext>
            </a:extLst>
          </p:cNvPr>
          <p:cNvSpPr txBox="1"/>
          <p:nvPr/>
        </p:nvSpPr>
        <p:spPr>
          <a:xfrm>
            <a:off x="5164370" y="3826451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Jiwon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Sung</a:t>
            </a:r>
            <a:endParaRPr lang="en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2D15-EE2A-B741-33DB-EF204D1B1D98}"/>
              </a:ext>
            </a:extLst>
          </p:cNvPr>
          <p:cNvSpPr txBox="1"/>
          <p:nvPr/>
        </p:nvSpPr>
        <p:spPr>
          <a:xfrm>
            <a:off x="3200835" y="2873200"/>
            <a:ext cx="559894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b="1" dirty="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2025 IEEE 101st Vehicular Technology Conference</a:t>
            </a:r>
            <a:endParaRPr lang="en-KR" b="1" dirty="0">
              <a:solidFill>
                <a:srgbClr val="3986F7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4F911-A3D6-E798-2CD8-92DABEA82A52}"/>
              </a:ext>
            </a:extLst>
          </p:cNvPr>
          <p:cNvSpPr txBox="1"/>
          <p:nvPr/>
        </p:nvSpPr>
        <p:spPr>
          <a:xfrm>
            <a:off x="4330934" y="4409063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M.S. Student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School of Electrical Engineering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KAIST</a:t>
            </a:r>
            <a:endParaRPr lang="en-KR" dirty="0">
              <a:solidFill>
                <a:schemeClr val="bg1">
                  <a:lumMod val="9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A560A-410F-35F1-56D2-A262EE88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15" y="5504563"/>
            <a:ext cx="2153667" cy="650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1ED82-FD26-B0A6-86E5-D912CED1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45" y="5627697"/>
            <a:ext cx="1456781" cy="4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0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F57B-9263-CE48-3EAC-62479620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ED9D8-C8D6-04F9-0F45-6BEB098E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EC9F-48EB-BF57-FFAB-3595012B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42697-A2B9-1421-E3C3-74774186E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001A11-F352-961C-39E8-EA11C8A2084E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E6FB32AE-0A5A-8555-C233-4E0D69165E09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1EE444EB-6D50-E6B2-E313-77885657A663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8F26248B-99DA-3088-F0B1-9197E35FF95C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335674-6199-2122-E0FC-A39FCBFA4740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reformulation: sum spectral efficiency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27B49998-DEAF-EE48-C84E-F71759B2C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CB89E9E9-39B4-71C1-7B66-EDA11FCF5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2436C4A2-5A16-CEEB-5865-8FC87AE33E0B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F34889-393A-F4A5-A78B-37F255DF465A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The objective function is now GPI-friendly!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3297271E-58E3-E36E-E3FD-6F121A687CE8}"/>
              </a:ext>
            </a:extLst>
          </p:cNvPr>
          <p:cNvCxnSpPr>
            <a:cxnSpLocks/>
          </p:cNvCxnSpPr>
          <p:nvPr/>
        </p:nvCxnSpPr>
        <p:spPr>
          <a:xfrm>
            <a:off x="4908330" y="1808594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BBBF78-695D-E4F5-0AF7-8C583F7F6A88}"/>
              </a:ext>
            </a:extLst>
          </p:cNvPr>
          <p:cNvSpPr txBox="1"/>
          <p:nvPr/>
        </p:nvSpPr>
        <p:spPr>
          <a:xfrm>
            <a:off x="976369" y="3185497"/>
            <a:ext cx="26561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Weighted precoding vector: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B90694-802B-1B01-0CD0-43DB19AC8180}"/>
                  </a:ext>
                </a:extLst>
              </p:cNvPr>
              <p:cNvSpPr txBox="1"/>
              <p:nvPr/>
            </p:nvSpPr>
            <p:spPr>
              <a:xfrm>
                <a:off x="1358529" y="3595546"/>
                <a:ext cx="1980479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altLang="ko-KR" sz="20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</m:sSub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1/2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B90694-802B-1B01-0CD0-43DB19AC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29" y="3595546"/>
                <a:ext cx="1980479" cy="635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9669A2B-DF4E-9EAD-2109-1A4E8E20DF5E}"/>
              </a:ext>
            </a:extLst>
          </p:cNvPr>
          <p:cNvSpPr txBox="1"/>
          <p:nvPr/>
        </p:nvSpPr>
        <p:spPr>
          <a:xfrm>
            <a:off x="969346" y="1808594"/>
            <a:ext cx="13962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Power control: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0AE10-7EDD-C011-3174-480FF13E13A0}"/>
                  </a:ext>
                </a:extLst>
              </p:cNvPr>
              <p:cNvSpPr txBox="1"/>
              <p:nvPr/>
            </p:nvSpPr>
            <p:spPr>
              <a:xfrm>
                <a:off x="2063266" y="2189789"/>
                <a:ext cx="1007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0AE10-7EDD-C011-3174-480FF13E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66" y="2189789"/>
                <a:ext cx="1007263" cy="307777"/>
              </a:xfrm>
              <a:prstGeom prst="rect">
                <a:avLst/>
              </a:prstGeom>
              <a:blipFill>
                <a:blip r:embed="rId4"/>
                <a:stretch>
                  <a:fillRect l="-4217" r="-4217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991938-C58B-A970-948B-36839ACB9E14}"/>
                  </a:ext>
                </a:extLst>
              </p:cNvPr>
              <p:cNvSpPr txBox="1"/>
              <p:nvPr/>
            </p:nvSpPr>
            <p:spPr>
              <a:xfrm>
                <a:off x="1359739" y="4297092"/>
                <a:ext cx="161505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tr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  <m:sSup>
                            <m:sSupPr>
                              <m:ctrlPr>
                                <a:rPr lang="en-US" altLang="ko-KR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p>
                          </m:sSup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991938-C58B-A970-948B-36839ACB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9" y="4297092"/>
                <a:ext cx="1615058" cy="347403"/>
              </a:xfrm>
              <a:prstGeom prst="rect">
                <a:avLst/>
              </a:prstGeom>
              <a:blipFill>
                <a:blip r:embed="rId5"/>
                <a:stretch>
                  <a:fillRect l="-3019" r="-3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FF5DFB5-9813-8687-37E2-0364031CE71B}"/>
              </a:ext>
            </a:extLst>
          </p:cNvPr>
          <p:cNvSpPr txBox="1"/>
          <p:nvPr/>
        </p:nvSpPr>
        <p:spPr>
          <a:xfrm>
            <a:off x="5228622" y="1803278"/>
            <a:ext cx="42383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Spectral</a:t>
            </a:r>
            <a:r>
              <a:rPr lang="ko-KR" altLang="en-US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efficiency in Rayleigh quotient form: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FA2A94-F076-B0AD-119B-55A1AF1B5384}"/>
                  </a:ext>
                </a:extLst>
              </p:cNvPr>
              <p:cNvSpPr txBox="1"/>
              <p:nvPr/>
            </p:nvSpPr>
            <p:spPr>
              <a:xfrm>
                <a:off x="5993149" y="2080336"/>
                <a:ext cx="3958007" cy="834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20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ko-KR" altLang="en-US" sz="2000" i="1"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b="0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𝒜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FA2A94-F076-B0AD-119B-55A1AF1B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9" y="2080336"/>
                <a:ext cx="3958007" cy="834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63B613-53F8-AFD8-41A1-05B0F03889DE}"/>
                  </a:ext>
                </a:extLst>
              </p:cNvPr>
              <p:cNvSpPr txBox="1"/>
              <p:nvPr/>
            </p:nvSpPr>
            <p:spPr>
              <a:xfrm>
                <a:off x="5228622" y="3182779"/>
                <a:ext cx="30921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002060"/>
                    </a:solidFill>
                    <a:latin typeface="나눔고딕" pitchFamily="2" charset="-127"/>
                    <a:ea typeface="나눔고딕" pitchFamily="2" charset="-127"/>
                  </a:rPr>
                  <a:t>Reformulated problem (given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𝜏</m:t>
                    </m:r>
                  </m:oMath>
                </a14:m>
                <a:r>
                  <a:rPr lang="en-US" altLang="ko-KR" sz="1600" b="1" dirty="0">
                    <a:solidFill>
                      <a:srgbClr val="002060"/>
                    </a:solidFill>
                    <a:latin typeface="나눔고딕" pitchFamily="2" charset="-127"/>
                    <a:ea typeface="나눔고딕" pitchFamily="2" charset="-127"/>
                  </a:rPr>
                  <a:t>):</a:t>
                </a:r>
                <a:endParaRPr lang="ko-KR" altLang="en-US" sz="1600" b="1" dirty="0">
                  <a:solidFill>
                    <a:srgbClr val="002060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63B613-53F8-AFD8-41A1-05B0F038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22" y="3182779"/>
                <a:ext cx="3092193" cy="246221"/>
              </a:xfrm>
              <a:prstGeom prst="rect">
                <a:avLst/>
              </a:prstGeom>
              <a:blipFill>
                <a:blip r:embed="rId7"/>
                <a:stretch>
                  <a:fillRect l="-4142" t="-21951" r="-2761" b="-5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3A0E24-F89B-763C-93BA-88EA349DF9DA}"/>
                  </a:ext>
                </a:extLst>
              </p:cNvPr>
              <p:cNvSpPr txBox="1"/>
              <p:nvPr/>
            </p:nvSpPr>
            <p:spPr>
              <a:xfrm>
                <a:off x="5993149" y="3598725"/>
                <a:ext cx="294415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imize</m:t>
                          </m:r>
                        </m:e>
                        <m:lim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lim>
                      </m:limLow>
                      <m:r>
                        <a:rPr lang="en-US" altLang="ko-K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1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𝒜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1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𝐰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𝒜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𝒜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3A0E24-F89B-763C-93BA-88EA349D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9" y="3598725"/>
                <a:ext cx="2944157" cy="793359"/>
              </a:xfrm>
              <a:prstGeom prst="rect">
                <a:avLst/>
              </a:prstGeom>
              <a:blipFill>
                <a:blip r:embed="rId8"/>
                <a:stretch>
                  <a:fillRect r="-51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24">
                <a:extLst>
                  <a:ext uri="{FF2B5EF4-FFF2-40B4-BE49-F238E27FC236}">
                    <a16:creationId xmlns:a16="http://schemas.microsoft.com/office/drawing/2014/main" id="{E3B24536-3E49-B166-C7F2-5B0A39204BF0}"/>
                  </a:ext>
                </a:extLst>
              </p:cNvPr>
              <p:cNvSpPr/>
              <p:nvPr/>
            </p:nvSpPr>
            <p:spPr>
              <a:xfrm>
                <a:off x="5846039" y="4472433"/>
                <a:ext cx="4926092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ko-KR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   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𝜅</m:t>
                          </m:r>
                        </m:den>
                      </m:f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직사각형 24">
                <a:extLst>
                  <a:ext uri="{FF2B5EF4-FFF2-40B4-BE49-F238E27FC236}">
                    <a16:creationId xmlns:a16="http://schemas.microsoft.com/office/drawing/2014/main" id="{E3B24536-3E49-B166-C7F2-5B0A39204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039" y="4472433"/>
                <a:ext cx="4926092" cy="564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162">
            <a:extLst>
              <a:ext uri="{FF2B5EF4-FFF2-40B4-BE49-F238E27FC236}">
                <a16:creationId xmlns:a16="http://schemas.microsoft.com/office/drawing/2014/main" id="{B9C09F5C-169C-3031-2F6A-0A57730A163F}"/>
              </a:ext>
            </a:extLst>
          </p:cNvPr>
          <p:cNvSpPr/>
          <p:nvPr/>
        </p:nvSpPr>
        <p:spPr>
          <a:xfrm>
            <a:off x="9576862" y="4537983"/>
            <a:ext cx="468000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9AC237-687E-F7C6-016F-B338FBCD7272}"/>
                  </a:ext>
                </a:extLst>
              </p:cNvPr>
              <p:cNvSpPr txBox="1"/>
              <p:nvPr/>
            </p:nvSpPr>
            <p:spPr>
              <a:xfrm>
                <a:off x="1585009" y="4723967"/>
                <a:ext cx="2647175" cy="4350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tr</m:t>
                      </m:r>
                      <m:d>
                        <m:d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9AC237-687E-F7C6-016F-B338FBCD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09" y="4723967"/>
                <a:ext cx="2647175" cy="435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969C81-445D-7AB2-E624-662696D91A09}"/>
                  </a:ext>
                </a:extLst>
              </p:cNvPr>
              <p:cNvSpPr txBox="1"/>
              <p:nvPr/>
            </p:nvSpPr>
            <p:spPr>
              <a:xfrm>
                <a:off x="1283267" y="4723531"/>
                <a:ext cx="432835" cy="4350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↔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969C81-445D-7AB2-E624-662696D9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67" y="4723531"/>
                <a:ext cx="432835" cy="4350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FF0E64-A1F8-FF41-64D5-CE63840E756B}"/>
                  </a:ext>
                </a:extLst>
              </p:cNvPr>
              <p:cNvSpPr txBox="1"/>
              <p:nvPr/>
            </p:nvSpPr>
            <p:spPr>
              <a:xfrm>
                <a:off x="2062946" y="2597900"/>
                <a:ext cx="1128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0&lt;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≤1</m:t>
                      </m:r>
                    </m:oMath>
                  </m:oMathPara>
                </a14:m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FF0E64-A1F8-FF41-64D5-CE63840E7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46" y="2597900"/>
                <a:ext cx="1128835" cy="307777"/>
              </a:xfrm>
              <a:prstGeom prst="rect">
                <a:avLst/>
              </a:prstGeom>
              <a:blipFill>
                <a:blip r:embed="rId12"/>
                <a:stretch>
                  <a:fillRect l="-4839" r="-4839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9052-ABC7-7514-B16F-D8A684BA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A5298-6D39-4514-7028-8173218A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14A7-4D09-3A7D-65D5-61BA9C26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0E57D-74CE-8748-7579-6FF38D982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0F583-9D39-BEE1-0C9A-EDA5AEEFB705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85D28107-A2B2-9011-9797-B6F835F49BDF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FE7716A8-B205-5850-258B-2FEDFE3EB6D8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0FB4FDD7-EBDE-C672-6016-2C2820D1E9D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FC5507-1808-4D51-2372-A636C82FAB80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reformulation: indicator function approximation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CFD88679-C583-6935-399D-6BE0BAD54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C83D9C70-B54A-BF2D-0033-FB2016CA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1CBA0E42-C7CA-A603-005F-168C56CA15D4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E6539F2-EF06-7216-05CF-F9E4A019FDF0}"/>
                  </a:ext>
                </a:extLst>
              </p:cNvPr>
              <p:cNvSpPr txBox="1"/>
              <p:nvPr/>
            </p:nvSpPr>
            <p:spPr>
              <a:xfrm>
                <a:off x="857882" y="6015294"/>
                <a:ext cx="1047623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cir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itchFamily="2" charset="-127"/>
                    <a:ea typeface="NanumGothic" pitchFamily="2" charset="-127"/>
                    <a:cs typeface="Arial" panose="020B0604020202020204" pitchFamily="34" charset="0"/>
                  </a:rPr>
                  <a:t> is now tractable!</a:t>
                </a:r>
                <a:endParaRPr lang="en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itchFamily="2" charset="-127"/>
                  <a:ea typeface="NanumGothic" pitchFamily="2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E6539F2-EF06-7216-05CF-F9E4A019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82" y="6015294"/>
                <a:ext cx="10476234" cy="246221"/>
              </a:xfrm>
              <a:prstGeom prst="rect">
                <a:avLst/>
              </a:prstGeom>
              <a:blipFill>
                <a:blip r:embed="rId3"/>
                <a:stretch>
                  <a:fillRect t="-32500" b="-4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45664-045C-4AEF-CFD3-0FC98DFF913A}"/>
                  </a:ext>
                </a:extLst>
              </p:cNvPr>
              <p:cNvSpPr txBox="1"/>
              <p:nvPr/>
            </p:nvSpPr>
            <p:spPr>
              <a:xfrm>
                <a:off x="2883156" y="3014548"/>
                <a:ext cx="33868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itchFamily="2" charset="-127"/>
                    <a:ea typeface="나눔고딕" pitchFamily="2" charset="-127"/>
                  </a:rPr>
                  <a:t>Approximation becomes tight as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ko-KR" alt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45664-045C-4AEF-CFD3-0FC98DFF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56" y="3014548"/>
                <a:ext cx="3386825" cy="307777"/>
              </a:xfrm>
              <a:prstGeom prst="rect">
                <a:avLst/>
              </a:prstGeom>
              <a:blipFill>
                <a:blip r:embed="rId4"/>
                <a:stretch>
                  <a:fillRect l="-540" t="-10000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17">
            <a:extLst>
              <a:ext uri="{FF2B5EF4-FFF2-40B4-BE49-F238E27FC236}">
                <a16:creationId xmlns:a16="http://schemas.microsoft.com/office/drawing/2014/main" id="{C264D22A-6611-3CE1-2B88-3BCDAA7343E7}"/>
              </a:ext>
            </a:extLst>
          </p:cNvPr>
          <p:cNvSpPr/>
          <p:nvPr/>
        </p:nvSpPr>
        <p:spPr>
          <a:xfrm>
            <a:off x="4246847" y="2073348"/>
            <a:ext cx="659445" cy="606042"/>
          </a:xfrm>
          <a:prstGeom prst="rightArrow">
            <a:avLst/>
          </a:prstGeom>
          <a:solidFill>
            <a:srgbClr val="28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20">
                <a:extLst>
                  <a:ext uri="{FF2B5EF4-FFF2-40B4-BE49-F238E27FC236}">
                    <a16:creationId xmlns:a16="http://schemas.microsoft.com/office/drawing/2014/main" id="{FA6E3650-9F99-8085-DB30-9334C34DF0ED}"/>
                  </a:ext>
                </a:extLst>
              </p:cNvPr>
              <p:cNvSpPr/>
              <p:nvPr/>
            </p:nvSpPr>
            <p:spPr>
              <a:xfrm>
                <a:off x="5005255" y="1805378"/>
                <a:ext cx="6423102" cy="96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</m:d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 i="0"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𝐰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ko-KR" b="0" i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DAC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20">
                <a:extLst>
                  <a:ext uri="{FF2B5EF4-FFF2-40B4-BE49-F238E27FC236}">
                    <a16:creationId xmlns:a16="http://schemas.microsoft.com/office/drawing/2014/main" id="{FA6E3650-9F99-8085-DB30-9334C34DF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55" y="1805378"/>
                <a:ext cx="6423102" cy="965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20">
                <a:extLst>
                  <a:ext uri="{FF2B5EF4-FFF2-40B4-BE49-F238E27FC236}">
                    <a16:creationId xmlns:a16="http://schemas.microsoft.com/office/drawing/2014/main" id="{1175D50A-646D-F275-CB55-F007177398FF}"/>
                  </a:ext>
                </a:extLst>
              </p:cNvPr>
              <p:cNvSpPr/>
              <p:nvPr/>
            </p:nvSpPr>
            <p:spPr>
              <a:xfrm>
                <a:off x="1002101" y="1784358"/>
                <a:ext cx="2697960" cy="1166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/>
                            <m:t>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20">
                <a:extLst>
                  <a:ext uri="{FF2B5EF4-FFF2-40B4-BE49-F238E27FC236}">
                    <a16:creationId xmlns:a16="http://schemas.microsoft.com/office/drawing/2014/main" id="{1175D50A-646D-F275-CB55-F00717739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01" y="1784358"/>
                <a:ext cx="2697960" cy="1166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41">
            <a:extLst>
              <a:ext uri="{FF2B5EF4-FFF2-40B4-BE49-F238E27FC236}">
                <a16:creationId xmlns:a16="http://schemas.microsoft.com/office/drawing/2014/main" id="{8E61F379-7BB8-481C-4817-56AEDAED1217}"/>
              </a:ext>
            </a:extLst>
          </p:cNvPr>
          <p:cNvCxnSpPr>
            <a:cxnSpLocks/>
          </p:cNvCxnSpPr>
          <p:nvPr/>
        </p:nvCxnSpPr>
        <p:spPr>
          <a:xfrm>
            <a:off x="1147918" y="3493598"/>
            <a:ext cx="9898454" cy="10367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4">
                <a:extLst>
                  <a:ext uri="{FF2B5EF4-FFF2-40B4-BE49-F238E27FC236}">
                    <a16:creationId xmlns:a16="http://schemas.microsoft.com/office/drawing/2014/main" id="{3BE810A3-EA9A-9421-CD58-7BD1ED201D15}"/>
                  </a:ext>
                </a:extLst>
              </p:cNvPr>
              <p:cNvSpPr/>
              <p:nvPr/>
            </p:nvSpPr>
            <p:spPr>
              <a:xfrm>
                <a:off x="987948" y="3683630"/>
                <a:ext cx="5137112" cy="804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ko-K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̃"/>
                                                          <m:ctrlP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ko-KR" sz="1400" b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𝐰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US" altLang="ko-KR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R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altLang="ko-KR" sz="140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DAC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sup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ant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직사각형 24">
                <a:extLst>
                  <a:ext uri="{FF2B5EF4-FFF2-40B4-BE49-F238E27FC236}">
                    <a16:creationId xmlns:a16="http://schemas.microsoft.com/office/drawing/2014/main" id="{3BE810A3-EA9A-9421-CD58-7BD1ED201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8" y="3683630"/>
                <a:ext cx="5137112" cy="8043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162">
            <a:extLst>
              <a:ext uri="{FF2B5EF4-FFF2-40B4-BE49-F238E27FC236}">
                <a16:creationId xmlns:a16="http://schemas.microsoft.com/office/drawing/2014/main" id="{DC457923-1812-D647-F5E7-728BC2376D74}"/>
              </a:ext>
            </a:extLst>
          </p:cNvPr>
          <p:cNvSpPr/>
          <p:nvPr/>
        </p:nvSpPr>
        <p:spPr>
          <a:xfrm>
            <a:off x="1088537" y="3975855"/>
            <a:ext cx="386777" cy="386777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8B171E-2A6E-BE90-F886-086A4E31C8EC}"/>
                  </a:ext>
                </a:extLst>
              </p:cNvPr>
              <p:cNvSpPr/>
              <p:nvPr/>
            </p:nvSpPr>
            <p:spPr>
              <a:xfrm>
                <a:off x="2109798" y="4464044"/>
                <a:ext cx="2999474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0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sup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ant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8B171E-2A6E-BE90-F886-086A4E31C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8" y="4464044"/>
                <a:ext cx="2999474" cy="6981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 17">
            <a:extLst>
              <a:ext uri="{FF2B5EF4-FFF2-40B4-BE49-F238E27FC236}">
                <a16:creationId xmlns:a16="http://schemas.microsoft.com/office/drawing/2014/main" id="{DE346395-FDAE-FD3B-6AF6-FEA9071592B0}"/>
              </a:ext>
            </a:extLst>
          </p:cNvPr>
          <p:cNvSpPr/>
          <p:nvPr/>
        </p:nvSpPr>
        <p:spPr>
          <a:xfrm>
            <a:off x="6066101" y="4207072"/>
            <a:ext cx="659445" cy="606042"/>
          </a:xfrm>
          <a:prstGeom prst="rightArrow">
            <a:avLst/>
          </a:prstGeom>
          <a:solidFill>
            <a:srgbClr val="28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13810-2694-0940-1FF2-278F8AE41BC7}"/>
              </a:ext>
            </a:extLst>
          </p:cNvPr>
          <p:cNvSpPr txBox="1"/>
          <p:nvPr/>
        </p:nvSpPr>
        <p:spPr>
          <a:xfrm>
            <a:off x="5475539" y="4971225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Approximated problem</a:t>
            </a:r>
            <a:endParaRPr lang="ko-KR" altLang="en-US" sz="12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744A8F-CAFE-6A96-78ED-1EB613572E71}"/>
                  </a:ext>
                </a:extLst>
              </p:cNvPr>
              <p:cNvSpPr txBox="1"/>
              <p:nvPr/>
            </p:nvSpPr>
            <p:spPr>
              <a:xfrm>
                <a:off x="7393530" y="3839395"/>
                <a:ext cx="2433187" cy="617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imize</m:t>
                          </m:r>
                        </m:e>
                        <m:lim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lim>
                      </m:limLow>
                      <m:r>
                        <a:rPr lang="en-US" altLang="ko-K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744A8F-CAFE-6A96-78ED-1EB613572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30" y="3839395"/>
                <a:ext cx="2433187" cy="617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24">
                <a:extLst>
                  <a:ext uri="{FF2B5EF4-FFF2-40B4-BE49-F238E27FC236}">
                    <a16:creationId xmlns:a16="http://schemas.microsoft.com/office/drawing/2014/main" id="{0411A797-18F8-F571-D59B-A6E64A7F5F1A}"/>
                  </a:ext>
                </a:extLst>
              </p:cNvPr>
              <p:cNvSpPr/>
              <p:nvPr/>
            </p:nvSpPr>
            <p:spPr>
              <a:xfrm>
                <a:off x="7327451" y="4621757"/>
                <a:ext cx="3855479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ko-KR" sz="140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  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and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𝜅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직사각형 24">
                <a:extLst>
                  <a:ext uri="{FF2B5EF4-FFF2-40B4-BE49-F238E27FC236}">
                    <a16:creationId xmlns:a16="http://schemas.microsoft.com/office/drawing/2014/main" id="{0411A797-18F8-F571-D59B-A6E64A7F5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51" y="4621757"/>
                <a:ext cx="3855479" cy="4598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162">
            <a:extLst>
              <a:ext uri="{FF2B5EF4-FFF2-40B4-BE49-F238E27FC236}">
                <a16:creationId xmlns:a16="http://schemas.microsoft.com/office/drawing/2014/main" id="{BB5FC5D9-9CEE-B443-DE55-D026B1AEF0D1}"/>
              </a:ext>
            </a:extLst>
          </p:cNvPr>
          <p:cNvSpPr/>
          <p:nvPr/>
        </p:nvSpPr>
        <p:spPr>
          <a:xfrm>
            <a:off x="9947364" y="4617660"/>
            <a:ext cx="622908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7EE7E-7985-4C2A-C44D-A8E1477F9BD3}"/>
              </a:ext>
            </a:extLst>
          </p:cNvPr>
          <p:cNvSpPr txBox="1"/>
          <p:nvPr/>
        </p:nvSpPr>
        <p:spPr>
          <a:xfrm>
            <a:off x="4327740" y="171092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[9]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5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AB18-3F12-551E-748B-0F1DE5D2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3A442-C9D3-357D-03B8-3F00208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34502-A7F4-C92C-CC69-0E289617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74706-D8D6-A75B-E327-0FCAD3F2D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A6E9F6-8D08-E486-3EC4-7D0E3519BBBB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CD01902E-CE2F-B5E4-D01D-AB6ABF60ECF0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EEC8BFCE-C4C0-613D-2144-918B3E2C1883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CBC7F4E5-B446-171A-9EAF-673C181CF7F1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972BD0-F095-C902-EC4B-A921CA87F3BE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Generalized power iteration (GPI) algorithm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6E28D3F-227C-66E3-656A-C0EFE976D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0F0430B7-2426-CD09-06A0-8CC0178D7F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AF6A4D4B-9DB1-5AF8-8FD2-1F95806693AE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02E48-A62D-42D1-EF9F-BFF52432CD17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The first-order optimality condition is interpreted as a generalized eigenvalue problem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81ED-B401-A7D4-3E4F-1CC57302EB47}"/>
              </a:ext>
            </a:extLst>
          </p:cNvPr>
          <p:cNvSpPr txBox="1"/>
          <p:nvPr/>
        </p:nvSpPr>
        <p:spPr>
          <a:xfrm>
            <a:off x="969346" y="1808594"/>
            <a:ext cx="19765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Lagrangian</a:t>
            </a:r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function: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7">
                <a:extLst>
                  <a:ext uri="{FF2B5EF4-FFF2-40B4-BE49-F238E27FC236}">
                    <a16:creationId xmlns:a16="http://schemas.microsoft.com/office/drawing/2014/main" id="{471C57D4-20DC-FA9F-4039-93968B835780}"/>
                  </a:ext>
                </a:extLst>
              </p:cNvPr>
              <p:cNvSpPr/>
              <p:nvPr/>
            </p:nvSpPr>
            <p:spPr>
              <a:xfrm>
                <a:off x="1000777" y="2104136"/>
                <a:ext cx="5326009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𝐁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𝜅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cir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tot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0" name="직사각형 7">
                <a:extLst>
                  <a:ext uri="{FF2B5EF4-FFF2-40B4-BE49-F238E27FC236}">
                    <a16:creationId xmlns:a16="http://schemas.microsoft.com/office/drawing/2014/main" id="{471C57D4-20DC-FA9F-4039-93968B835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77" y="2104136"/>
                <a:ext cx="5326009" cy="784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41">
                <a:extLst>
                  <a:ext uri="{FF2B5EF4-FFF2-40B4-BE49-F238E27FC236}">
                    <a16:creationId xmlns:a16="http://schemas.microsoft.com/office/drawing/2014/main" id="{F1471AEC-CC14-AC8B-3C2C-A334B520D95A}"/>
                  </a:ext>
                </a:extLst>
              </p:cNvPr>
              <p:cNvSpPr/>
              <p:nvPr/>
            </p:nvSpPr>
            <p:spPr>
              <a:xfrm>
                <a:off x="1884028" y="2926028"/>
                <a:ext cx="1609543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l-GR" altLang="ko-K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3" name="직사각형 41">
                <a:extLst>
                  <a:ext uri="{FF2B5EF4-FFF2-40B4-BE49-F238E27FC236}">
                    <a16:creationId xmlns:a16="http://schemas.microsoft.com/office/drawing/2014/main" id="{F1471AEC-CC14-AC8B-3C2C-A334B520D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28" y="2926028"/>
                <a:ext cx="1609543" cy="370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FDC2F0C-2529-0911-7830-52BBB4D7CBDB}"/>
              </a:ext>
            </a:extLst>
          </p:cNvPr>
          <p:cNvSpPr txBox="1"/>
          <p:nvPr/>
        </p:nvSpPr>
        <p:spPr>
          <a:xfrm>
            <a:off x="969345" y="3470830"/>
            <a:ext cx="29847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First-order optimality condition:</a:t>
            </a:r>
            <a:endParaRPr lang="ko-KR" altLang="en-US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B3D2740A-01AA-06C1-C7ED-9D649FC6E443}"/>
                  </a:ext>
                </a:extLst>
              </p:cNvPr>
              <p:cNvSpPr/>
              <p:nvPr/>
            </p:nvSpPr>
            <p:spPr>
              <a:xfrm>
                <a:off x="1118814" y="3769601"/>
                <a:ext cx="3887666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en-US" altLang="ko-KR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𝐰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B3D2740A-01AA-06C1-C7ED-9D649FC6E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14" y="3769601"/>
                <a:ext cx="3887666" cy="784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7">
                <a:extLst>
                  <a:ext uri="{FF2B5EF4-FFF2-40B4-BE49-F238E27FC236}">
                    <a16:creationId xmlns:a16="http://schemas.microsoft.com/office/drawing/2014/main" id="{B2497DF9-23FC-DFBF-A244-0CE26DF5F1AE}"/>
                  </a:ext>
                </a:extLst>
              </p:cNvPr>
              <p:cNvSpPr/>
              <p:nvPr/>
            </p:nvSpPr>
            <p:spPr>
              <a:xfrm>
                <a:off x="2161769" y="4424250"/>
                <a:ext cx="4009046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ant</m:t>
                              </m:r>
                              <m:r>
                                <a:rPr lang="en-US" altLang="ko-KR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ko-KR" sz="16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𝐰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𝐰</m:t>
                                  </m:r>
                                </m:e>
                              </m:acc>
                            </m:den>
                          </m:f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6" name="직사각형 7">
                <a:extLst>
                  <a:ext uri="{FF2B5EF4-FFF2-40B4-BE49-F238E27FC236}">
                    <a16:creationId xmlns:a16="http://schemas.microsoft.com/office/drawing/2014/main" id="{B2497DF9-23FC-DFBF-A244-0CE26DF5F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69" y="4424250"/>
                <a:ext cx="4009046" cy="7846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41">
            <a:extLst>
              <a:ext uri="{FF2B5EF4-FFF2-40B4-BE49-F238E27FC236}">
                <a16:creationId xmlns:a16="http://schemas.microsoft.com/office/drawing/2014/main" id="{71B383C6-71A4-9158-9FBA-6740BBBC9DFD}"/>
              </a:ext>
            </a:extLst>
          </p:cNvPr>
          <p:cNvCxnSpPr>
            <a:cxnSpLocks/>
          </p:cNvCxnSpPr>
          <p:nvPr/>
        </p:nvCxnSpPr>
        <p:spPr>
          <a:xfrm>
            <a:off x="6358757" y="1808594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26E33F-4AE9-989B-EDF0-6DF176403E11}"/>
                  </a:ext>
                </a:extLst>
              </p:cNvPr>
              <p:cNvSpPr txBox="1"/>
              <p:nvPr/>
            </p:nvSpPr>
            <p:spPr>
              <a:xfrm>
                <a:off x="6796441" y="1725117"/>
                <a:ext cx="4166975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KKT</m:t>
                          </m:r>
                        </m:sub>
                      </m:sSub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acc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KKT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ko-KR" sz="16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acc>
                    </m:oMath>
                  </m:oMathPara>
                </a14:m>
                <a:endParaRPr lang="en-KR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26E33F-4AE9-989B-EDF0-6DF17640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41" y="1725117"/>
                <a:ext cx="4166975" cy="338554"/>
              </a:xfrm>
              <a:prstGeom prst="rect">
                <a:avLst/>
              </a:prstGeom>
              <a:blipFill>
                <a:blip r:embed="rId7"/>
                <a:stretch>
                  <a:fillRect r="-5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7BF1B4A-6226-A003-9284-4182EC705546}"/>
              </a:ext>
            </a:extLst>
          </p:cNvPr>
          <p:cNvSpPr txBox="1"/>
          <p:nvPr/>
        </p:nvSpPr>
        <p:spPr>
          <a:xfrm>
            <a:off x="6746450" y="205810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E79"/>
                </a:solidFill>
                <a:latin typeface="Corbel" panose="020B0503020204020204" pitchFamily="34" charset="0"/>
                <a:ea typeface="+mj-ea"/>
              </a:rPr>
              <a:t>Finding principal eigenvector</a:t>
            </a:r>
            <a:endParaRPr lang="ko-KR" altLang="en-US" sz="1600" dirty="0">
              <a:solidFill>
                <a:srgbClr val="FF7E79"/>
              </a:solidFill>
              <a:latin typeface="Corbel" panose="020B050302020402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6FB073-B62C-7679-3ABE-0200466E5B7C}"/>
                  </a:ext>
                </a:extLst>
              </p:cNvPr>
              <p:cNvSpPr txBox="1"/>
              <p:nvPr/>
            </p:nvSpPr>
            <p:spPr>
              <a:xfrm>
                <a:off x="9457364" y="2093715"/>
                <a:ext cx="17120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986F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</m:oMath>
                </a14:m>
                <a:r>
                  <a:rPr lang="en-KR" sz="1600" dirty="0">
                    <a:solidFill>
                      <a:srgbClr val="3986F7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objective function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6FB073-B62C-7679-3ABE-0200466E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64" y="2093715"/>
                <a:ext cx="1712007" cy="246221"/>
              </a:xfrm>
              <a:prstGeom prst="rect">
                <a:avLst/>
              </a:prstGeom>
              <a:blipFill>
                <a:blip r:embed="rId8"/>
                <a:stretch>
                  <a:fillRect l="-3203" t="-24390" r="-5338" b="-48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10">
            <a:extLst>
              <a:ext uri="{FF2B5EF4-FFF2-40B4-BE49-F238E27FC236}">
                <a16:creationId xmlns:a16="http://schemas.microsoft.com/office/drawing/2014/main" id="{33B15F46-4986-2042-F96C-F5483C198BF6}"/>
              </a:ext>
            </a:extLst>
          </p:cNvPr>
          <p:cNvSpPr/>
          <p:nvPr/>
        </p:nvSpPr>
        <p:spPr>
          <a:xfrm>
            <a:off x="9831039" y="1684978"/>
            <a:ext cx="879263" cy="433517"/>
          </a:xfrm>
          <a:prstGeom prst="ellipse">
            <a:avLst/>
          </a:prstGeom>
          <a:noFill/>
          <a:ln w="15875">
            <a:solidFill>
              <a:srgbClr val="398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Corbel" panose="020B0503020204020204" pitchFamily="34" charset="0"/>
            </a:endParaRPr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E0772912-6491-B87C-0ABF-4347D2A12408}"/>
              </a:ext>
            </a:extLst>
          </p:cNvPr>
          <p:cNvSpPr/>
          <p:nvPr/>
        </p:nvSpPr>
        <p:spPr>
          <a:xfrm>
            <a:off x="9321985" y="1721421"/>
            <a:ext cx="342718" cy="328720"/>
          </a:xfrm>
          <a:prstGeom prst="ellipse">
            <a:avLst/>
          </a:prstGeom>
          <a:noFill/>
          <a:ln w="158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Corbel" panose="020B0503020204020204" pitchFamily="34" charset="0"/>
            </a:endParaRPr>
          </a:p>
        </p:txBody>
      </p:sp>
      <p:cxnSp>
        <p:nvCxnSpPr>
          <p:cNvPr id="35" name="직선 화살표 연결선 18">
            <a:extLst>
              <a:ext uri="{FF2B5EF4-FFF2-40B4-BE49-F238E27FC236}">
                <a16:creationId xmlns:a16="http://schemas.microsoft.com/office/drawing/2014/main" id="{5BAD2309-4F12-5B13-F199-CB401F6B255A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8969186" y="2002001"/>
            <a:ext cx="402989" cy="112542"/>
          </a:xfrm>
          <a:prstGeom prst="straightConnector1">
            <a:avLst/>
          </a:prstGeom>
          <a:ln w="15875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0437DF-88DE-9275-6220-4788AFF00EAB}"/>
              </a:ext>
            </a:extLst>
          </p:cNvPr>
          <p:cNvGrpSpPr/>
          <p:nvPr/>
        </p:nvGrpSpPr>
        <p:grpSpPr>
          <a:xfrm>
            <a:off x="6580449" y="2415421"/>
            <a:ext cx="4729682" cy="2978997"/>
            <a:chOff x="6643511" y="2520521"/>
            <a:chExt cx="4729682" cy="2978997"/>
          </a:xfrm>
        </p:grpSpPr>
        <p:pic>
          <p:nvPicPr>
            <p:cNvPr id="29" name="Picture 2" descr="enter image description here">
              <a:extLst>
                <a:ext uri="{FF2B5EF4-FFF2-40B4-BE49-F238E27FC236}">
                  <a16:creationId xmlns:a16="http://schemas.microsoft.com/office/drawing/2014/main" id="{6F47194A-F8AD-00CF-8A9F-0323DDFE2A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3"/>
            <a:stretch/>
          </p:blipFill>
          <p:spPr bwMode="auto">
            <a:xfrm>
              <a:off x="6648484" y="2645608"/>
              <a:ext cx="4589015" cy="285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05">
              <a:extLst>
                <a:ext uri="{FF2B5EF4-FFF2-40B4-BE49-F238E27FC236}">
                  <a16:creationId xmlns:a16="http://schemas.microsoft.com/office/drawing/2014/main" id="{3352F614-63EB-EA33-1807-E59BE37A61E8}"/>
                </a:ext>
              </a:extLst>
            </p:cNvPr>
            <p:cNvSpPr/>
            <p:nvPr/>
          </p:nvSpPr>
          <p:spPr>
            <a:xfrm>
              <a:off x="6643511" y="2520521"/>
              <a:ext cx="4729682" cy="2889902"/>
            </a:xfrm>
            <a:prstGeom prst="roundRect">
              <a:avLst>
                <a:gd name="adj" fmla="val 2289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37" name="직사각형 20">
              <a:extLst>
                <a:ext uri="{FF2B5EF4-FFF2-40B4-BE49-F238E27FC236}">
                  <a16:creationId xmlns:a16="http://schemas.microsoft.com/office/drawing/2014/main" id="{D601757D-7DDE-EEB8-0D8D-AE357D5C03CD}"/>
                </a:ext>
              </a:extLst>
            </p:cNvPr>
            <p:cNvSpPr/>
            <p:nvPr/>
          </p:nvSpPr>
          <p:spPr>
            <a:xfrm>
              <a:off x="8482207" y="2592602"/>
              <a:ext cx="1546542" cy="393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7E79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Best local maximum</a:t>
              </a:r>
              <a:endParaRPr lang="ko-KR" altLang="en-US" sz="1200" b="1" dirty="0">
                <a:solidFill>
                  <a:srgbClr val="FF7E79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타원 21">
              <a:extLst>
                <a:ext uri="{FF2B5EF4-FFF2-40B4-BE49-F238E27FC236}">
                  <a16:creationId xmlns:a16="http://schemas.microsoft.com/office/drawing/2014/main" id="{4A2A03E8-5B25-B5A3-32FF-66C4D2C6FCB5}"/>
                </a:ext>
              </a:extLst>
            </p:cNvPr>
            <p:cNvSpPr/>
            <p:nvPr/>
          </p:nvSpPr>
          <p:spPr>
            <a:xfrm>
              <a:off x="8482934" y="287705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22">
              <a:extLst>
                <a:ext uri="{FF2B5EF4-FFF2-40B4-BE49-F238E27FC236}">
                  <a16:creationId xmlns:a16="http://schemas.microsoft.com/office/drawing/2014/main" id="{6E46FABE-9C4F-7DBC-A5B1-563BD92E6A70}"/>
                </a:ext>
              </a:extLst>
            </p:cNvPr>
            <p:cNvSpPr/>
            <p:nvPr/>
          </p:nvSpPr>
          <p:spPr>
            <a:xfrm>
              <a:off x="9454484" y="474522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23">
              <a:extLst>
                <a:ext uri="{FF2B5EF4-FFF2-40B4-BE49-F238E27FC236}">
                  <a16:creationId xmlns:a16="http://schemas.microsoft.com/office/drawing/2014/main" id="{2B9F68DB-846F-8D96-A8E9-1BE2D4C2EF8F}"/>
                </a:ext>
              </a:extLst>
            </p:cNvPr>
            <p:cNvSpPr/>
            <p:nvPr/>
          </p:nvSpPr>
          <p:spPr>
            <a:xfrm>
              <a:off x="9351665" y="3443061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24">
              <a:extLst>
                <a:ext uri="{FF2B5EF4-FFF2-40B4-BE49-F238E27FC236}">
                  <a16:creationId xmlns:a16="http://schemas.microsoft.com/office/drawing/2014/main" id="{6DB7A748-C91B-B1F6-068A-DE9E38E15CA1}"/>
                </a:ext>
              </a:extLst>
            </p:cNvPr>
            <p:cNvSpPr/>
            <p:nvPr/>
          </p:nvSpPr>
          <p:spPr>
            <a:xfrm>
              <a:off x="8958162" y="3575811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25">
              <a:extLst>
                <a:ext uri="{FF2B5EF4-FFF2-40B4-BE49-F238E27FC236}">
                  <a16:creationId xmlns:a16="http://schemas.microsoft.com/office/drawing/2014/main" id="{BDA443B8-7905-51F5-82A6-D5545CA7C968}"/>
                </a:ext>
              </a:extLst>
            </p:cNvPr>
            <p:cNvCxnSpPr>
              <a:stCxn id="38" idx="7"/>
              <a:endCxn id="46" idx="2"/>
            </p:cNvCxnSpPr>
            <p:nvPr/>
          </p:nvCxnSpPr>
          <p:spPr>
            <a:xfrm flipV="1">
              <a:off x="8658456" y="2853390"/>
              <a:ext cx="2045809" cy="5377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26">
              <a:extLst>
                <a:ext uri="{FF2B5EF4-FFF2-40B4-BE49-F238E27FC236}">
                  <a16:creationId xmlns:a16="http://schemas.microsoft.com/office/drawing/2014/main" id="{30AC4546-6B2B-1D4E-8739-159A6DC4204E}"/>
                </a:ext>
              </a:extLst>
            </p:cNvPr>
            <p:cNvCxnSpPr>
              <a:stCxn id="39" idx="7"/>
              <a:endCxn id="46" idx="2"/>
            </p:cNvCxnSpPr>
            <p:nvPr/>
          </p:nvCxnSpPr>
          <p:spPr>
            <a:xfrm flipV="1">
              <a:off x="9630006" y="2853390"/>
              <a:ext cx="1074259" cy="192194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27">
              <a:extLst>
                <a:ext uri="{FF2B5EF4-FFF2-40B4-BE49-F238E27FC236}">
                  <a16:creationId xmlns:a16="http://schemas.microsoft.com/office/drawing/2014/main" id="{3C820955-9834-8F6F-DD24-998BC8D63FC2}"/>
                </a:ext>
              </a:extLst>
            </p:cNvPr>
            <p:cNvCxnSpPr>
              <a:stCxn id="40" idx="7"/>
              <a:endCxn id="46" idx="2"/>
            </p:cNvCxnSpPr>
            <p:nvPr/>
          </p:nvCxnSpPr>
          <p:spPr>
            <a:xfrm flipV="1">
              <a:off x="9527187" y="2853390"/>
              <a:ext cx="1177078" cy="619786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28">
              <a:extLst>
                <a:ext uri="{FF2B5EF4-FFF2-40B4-BE49-F238E27FC236}">
                  <a16:creationId xmlns:a16="http://schemas.microsoft.com/office/drawing/2014/main" id="{71227FFE-3CDC-E697-DCB9-1F38F00DBD53}"/>
                </a:ext>
              </a:extLst>
            </p:cNvPr>
            <p:cNvCxnSpPr>
              <a:stCxn id="53" idx="7"/>
              <a:endCxn id="46" idx="2"/>
            </p:cNvCxnSpPr>
            <p:nvPr/>
          </p:nvCxnSpPr>
          <p:spPr>
            <a:xfrm flipV="1">
              <a:off x="8622261" y="2853390"/>
              <a:ext cx="2082004" cy="1495225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29">
              <a:extLst>
                <a:ext uri="{FF2B5EF4-FFF2-40B4-BE49-F238E27FC236}">
                  <a16:creationId xmlns:a16="http://schemas.microsoft.com/office/drawing/2014/main" id="{C7937754-C365-2928-F438-07B02B10528A}"/>
                </a:ext>
              </a:extLst>
            </p:cNvPr>
            <p:cNvSpPr/>
            <p:nvPr/>
          </p:nvSpPr>
          <p:spPr>
            <a:xfrm>
              <a:off x="10065886" y="2599109"/>
              <a:ext cx="1276757" cy="254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Eigenvectors: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Stationary points</a:t>
              </a:r>
              <a:endParaRPr lang="ko-KR" altLang="en-US" sz="105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포인트가 5개인 별 7">
              <a:extLst>
                <a:ext uri="{FF2B5EF4-FFF2-40B4-BE49-F238E27FC236}">
                  <a16:creationId xmlns:a16="http://schemas.microsoft.com/office/drawing/2014/main" id="{8625CAB9-619B-FD74-60F9-BC2A47845F66}"/>
                </a:ext>
              </a:extLst>
            </p:cNvPr>
            <p:cNvSpPr/>
            <p:nvPr/>
          </p:nvSpPr>
          <p:spPr>
            <a:xfrm>
              <a:off x="8508360" y="2872262"/>
              <a:ext cx="159759" cy="158992"/>
            </a:xfrm>
            <a:prstGeom prst="star5">
              <a:avLst/>
            </a:prstGeom>
            <a:noFill/>
            <a:ln w="1905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31">
                  <a:extLst>
                    <a:ext uri="{FF2B5EF4-FFF2-40B4-BE49-F238E27FC236}">
                      <a16:creationId xmlns:a16="http://schemas.microsoft.com/office/drawing/2014/main" id="{32CA6F96-7372-00D2-DEF7-DD5ED56E7D82}"/>
                    </a:ext>
                  </a:extLst>
                </p:cNvPr>
                <p:cNvSpPr/>
                <p:nvPr/>
              </p:nvSpPr>
              <p:spPr>
                <a:xfrm>
                  <a:off x="6709255" y="2606151"/>
                  <a:ext cx="1830298" cy="2542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Principal eigenvector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ko-KR" sz="1050" b="1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050" b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Monaco"/>
                                </a:rPr>
                                <m:t>𝐰</m:t>
                              </m:r>
                            </m:e>
                          </m:acc>
                        </m:e>
                        <m:sup>
                          <m:r>
                            <a:rPr lang="en-US" altLang="ko-KR" sz="1050" b="1" i="1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</a:rPr>
                            <m:t>⋆</m:t>
                          </m:r>
                        </m:sup>
                      </m:sSup>
                    </m:oMath>
                  </a14:m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):</a:t>
                  </a:r>
                </a:p>
                <a:p>
                  <a:pPr algn="ctr"/>
                  <a:r>
                    <a:rPr lang="en-US" altLang="ko-KR" sz="1050" b="1" u="sng" dirty="0">
                      <a:solidFill>
                        <a:srgbClr val="FF7E79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Maximum</a:t>
                  </a:r>
                  <a:r>
                    <a:rPr lang="en-US" altLang="ko-KR" sz="1050" b="1" dirty="0">
                      <a:solidFill>
                        <a:schemeClr val="tx1"/>
                      </a:solidFill>
                      <a:latin typeface="Corbel" panose="020B0503020204020204" pitchFamily="34" charset="0"/>
                      <a:cs typeface="Times New Roman" panose="02020603050405020304" pitchFamily="18" charset="0"/>
                    </a:rPr>
                    <a:t> stationary point</a:t>
                  </a:r>
                  <a:endParaRPr lang="ko-KR" altLang="en-US" sz="105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직사각형 31">
                  <a:extLst>
                    <a:ext uri="{FF2B5EF4-FFF2-40B4-BE49-F238E27FC236}">
                      <a16:creationId xmlns:a16="http://schemas.microsoft.com/office/drawing/2014/main" id="{32CA6F96-7372-00D2-DEF7-DD5ED56E7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55" y="2606151"/>
                  <a:ext cx="1830298" cy="254281"/>
                </a:xfrm>
                <a:prstGeom prst="rect">
                  <a:avLst/>
                </a:prstGeom>
                <a:blipFill>
                  <a:blip r:embed="rId10"/>
                  <a:stretch>
                    <a:fillRect t="-26190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32">
              <a:extLst>
                <a:ext uri="{FF2B5EF4-FFF2-40B4-BE49-F238E27FC236}">
                  <a16:creationId xmlns:a16="http://schemas.microsoft.com/office/drawing/2014/main" id="{4FC07631-32DF-AB5C-FE4E-7F14E863B79F}"/>
                </a:ext>
              </a:extLst>
            </p:cNvPr>
            <p:cNvCxnSpPr>
              <a:stCxn id="48" idx="2"/>
              <a:endCxn id="47" idx="1"/>
            </p:cNvCxnSpPr>
            <p:nvPr/>
          </p:nvCxnSpPr>
          <p:spPr>
            <a:xfrm>
              <a:off x="7624404" y="2860432"/>
              <a:ext cx="883956" cy="72559"/>
            </a:xfrm>
            <a:prstGeom prst="straightConnector1">
              <a:avLst/>
            </a:prstGeom>
            <a:ln w="15875" cap="flat">
              <a:solidFill>
                <a:srgbClr val="FF7E79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33">
              <a:extLst>
                <a:ext uri="{FF2B5EF4-FFF2-40B4-BE49-F238E27FC236}">
                  <a16:creationId xmlns:a16="http://schemas.microsoft.com/office/drawing/2014/main" id="{B86F3736-86E0-E63A-02FF-3CABF4BC3360}"/>
                </a:ext>
              </a:extLst>
            </p:cNvPr>
            <p:cNvCxnSpPr>
              <a:stCxn id="41" idx="7"/>
              <a:endCxn id="46" idx="2"/>
            </p:cNvCxnSpPr>
            <p:nvPr/>
          </p:nvCxnSpPr>
          <p:spPr>
            <a:xfrm flipV="1">
              <a:off x="9133684" y="2853390"/>
              <a:ext cx="1570581" cy="752536"/>
            </a:xfrm>
            <a:prstGeom prst="line">
              <a:avLst/>
            </a:prstGeom>
            <a:ln w="6350" cap="flat">
              <a:solidFill>
                <a:srgbClr val="2896FF"/>
              </a:solidFill>
              <a:prstDash val="dashDot"/>
              <a:miter lim="800000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34">
              <a:extLst>
                <a:ext uri="{FF2B5EF4-FFF2-40B4-BE49-F238E27FC236}">
                  <a16:creationId xmlns:a16="http://schemas.microsoft.com/office/drawing/2014/main" id="{8A302070-090E-5478-E496-2931D3EF7E04}"/>
                </a:ext>
              </a:extLst>
            </p:cNvPr>
            <p:cNvSpPr/>
            <p:nvPr/>
          </p:nvSpPr>
          <p:spPr>
            <a:xfrm>
              <a:off x="9014749" y="3171938"/>
              <a:ext cx="1335124" cy="251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Local maximum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직사각형 35">
              <a:extLst>
                <a:ext uri="{FF2B5EF4-FFF2-40B4-BE49-F238E27FC236}">
                  <a16:creationId xmlns:a16="http://schemas.microsoft.com/office/drawing/2014/main" id="{B6BC3557-0E5A-6B9F-B851-4C2A9DAD33A9}"/>
                </a:ext>
              </a:extLst>
            </p:cNvPr>
            <p:cNvSpPr/>
            <p:nvPr/>
          </p:nvSpPr>
          <p:spPr>
            <a:xfrm>
              <a:off x="7394134" y="4493145"/>
              <a:ext cx="1242774" cy="30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Local minimum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타원 36">
              <a:extLst>
                <a:ext uri="{FF2B5EF4-FFF2-40B4-BE49-F238E27FC236}">
                  <a16:creationId xmlns:a16="http://schemas.microsoft.com/office/drawing/2014/main" id="{4486AA6A-14AB-B822-A9C2-2806413BC3BC}"/>
                </a:ext>
              </a:extLst>
            </p:cNvPr>
            <p:cNvSpPr/>
            <p:nvPr/>
          </p:nvSpPr>
          <p:spPr>
            <a:xfrm>
              <a:off x="8446739" y="4318500"/>
              <a:ext cx="205637" cy="205637"/>
            </a:xfrm>
            <a:prstGeom prst="ellipse">
              <a:avLst/>
            </a:prstGeom>
            <a:noFill/>
            <a:ln w="28575">
              <a:solidFill>
                <a:srgbClr val="2896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37">
              <a:extLst>
                <a:ext uri="{FF2B5EF4-FFF2-40B4-BE49-F238E27FC236}">
                  <a16:creationId xmlns:a16="http://schemas.microsoft.com/office/drawing/2014/main" id="{6F521312-3351-63D2-41B3-085F89CC12ED}"/>
                </a:ext>
              </a:extLst>
            </p:cNvPr>
            <p:cNvSpPr/>
            <p:nvPr/>
          </p:nvSpPr>
          <p:spPr>
            <a:xfrm>
              <a:off x="9839305" y="4499723"/>
              <a:ext cx="1350437" cy="30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orbel" panose="020B0503020204020204" pitchFamily="34" charset="0"/>
                  <a:cs typeface="Times New Roman" panose="02020603050405020304" pitchFamily="18" charset="0"/>
                </a:rPr>
                <a:t>Global minimum</a:t>
              </a:r>
              <a:endParaRPr lang="ko-KR" altLang="en-US" sz="1200" b="1" dirty="0">
                <a:solidFill>
                  <a:schemeClr val="tx1"/>
                </a:solidFill>
                <a:latin typeface="Corbel" panose="020B0503020204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53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48CE-22DC-AD2D-E383-2D8DEBE3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D3D3-EE75-9172-7110-7FA6550F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E730B-B009-293A-A597-863CB291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Algorithm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B2E09-6B15-FFE6-9A7E-C2253A2CA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직사각형 379">
            <a:extLst>
              <a:ext uri="{FF2B5EF4-FFF2-40B4-BE49-F238E27FC236}">
                <a16:creationId xmlns:a16="http://schemas.microsoft.com/office/drawing/2014/main" id="{DF21E706-88E6-BAD6-9790-445EBD74C2B1}"/>
              </a:ext>
            </a:extLst>
          </p:cNvPr>
          <p:cNvSpPr/>
          <p:nvPr/>
        </p:nvSpPr>
        <p:spPr>
          <a:xfrm>
            <a:off x="1004853" y="1037691"/>
            <a:ext cx="5091145" cy="2391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roup 110">
            <a:extLst>
              <a:ext uri="{FF2B5EF4-FFF2-40B4-BE49-F238E27FC236}">
                <a16:creationId xmlns:a16="http://schemas.microsoft.com/office/drawing/2014/main" id="{C3D0E5CF-0356-AFA3-C872-130C9F375BD3}"/>
              </a:ext>
            </a:extLst>
          </p:cNvPr>
          <p:cNvGrpSpPr/>
          <p:nvPr/>
        </p:nvGrpSpPr>
        <p:grpSpPr>
          <a:xfrm>
            <a:off x="1298598" y="1096187"/>
            <a:ext cx="2820872" cy="189195"/>
            <a:chOff x="994889" y="1138521"/>
            <a:chExt cx="4455073" cy="276999"/>
          </a:xfrm>
        </p:grpSpPr>
        <p:cxnSp>
          <p:nvCxnSpPr>
            <p:cNvPr id="15" name="직선 연결선 119">
              <a:extLst>
                <a:ext uri="{FF2B5EF4-FFF2-40B4-BE49-F238E27FC236}">
                  <a16:creationId xmlns:a16="http://schemas.microsoft.com/office/drawing/2014/main" id="{B185C7DB-5A3C-DA62-F5AD-75921C792AED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20">
              <a:extLst>
                <a:ext uri="{FF2B5EF4-FFF2-40B4-BE49-F238E27FC236}">
                  <a16:creationId xmlns:a16="http://schemas.microsoft.com/office/drawing/2014/main" id="{C020B62A-336E-E1F4-30FB-A91A0FFFE2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14">
            <a:extLst>
              <a:ext uri="{FF2B5EF4-FFF2-40B4-BE49-F238E27FC236}">
                <a16:creationId xmlns:a16="http://schemas.microsoft.com/office/drawing/2014/main" id="{022922D4-0D27-B48C-DC17-0A163FF35074}"/>
              </a:ext>
            </a:extLst>
          </p:cNvPr>
          <p:cNvGrpSpPr/>
          <p:nvPr/>
        </p:nvGrpSpPr>
        <p:grpSpPr>
          <a:xfrm>
            <a:off x="4690654" y="1099998"/>
            <a:ext cx="3042875" cy="189195"/>
            <a:chOff x="994889" y="1138521"/>
            <a:chExt cx="4455073" cy="276999"/>
          </a:xfrm>
        </p:grpSpPr>
        <p:cxnSp>
          <p:nvCxnSpPr>
            <p:cNvPr id="18" name="직선 연결선 119">
              <a:extLst>
                <a:ext uri="{FF2B5EF4-FFF2-40B4-BE49-F238E27FC236}">
                  <a16:creationId xmlns:a16="http://schemas.microsoft.com/office/drawing/2014/main" id="{D1A8413E-F439-B8DC-78BB-AA6B106A2B8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20">
              <a:extLst>
                <a:ext uri="{FF2B5EF4-FFF2-40B4-BE49-F238E27FC236}">
                  <a16:creationId xmlns:a16="http://schemas.microsoft.com/office/drawing/2014/main" id="{F52C76A9-FD31-2907-C343-199AB576309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116">
            <a:extLst>
              <a:ext uri="{FF2B5EF4-FFF2-40B4-BE49-F238E27FC236}">
                <a16:creationId xmlns:a16="http://schemas.microsoft.com/office/drawing/2014/main" id="{6CBACFA2-6F97-ECC5-1E28-5A61DC06C771}"/>
              </a:ext>
            </a:extLst>
          </p:cNvPr>
          <p:cNvSpPr/>
          <p:nvPr/>
        </p:nvSpPr>
        <p:spPr>
          <a:xfrm>
            <a:off x="1004855" y="1034218"/>
            <a:ext cx="5091144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Algorithm 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Group 119">
            <a:extLst>
              <a:ext uri="{FF2B5EF4-FFF2-40B4-BE49-F238E27FC236}">
                <a16:creationId xmlns:a16="http://schemas.microsoft.com/office/drawing/2014/main" id="{9E0C0242-5844-A189-1FC8-1435701A6DCA}"/>
              </a:ext>
            </a:extLst>
          </p:cNvPr>
          <p:cNvGrpSpPr/>
          <p:nvPr/>
        </p:nvGrpSpPr>
        <p:grpSpPr>
          <a:xfrm>
            <a:off x="1083074" y="1119711"/>
            <a:ext cx="4944663" cy="142145"/>
            <a:chOff x="994889" y="1138521"/>
            <a:chExt cx="4455073" cy="276999"/>
          </a:xfrm>
        </p:grpSpPr>
        <p:cxnSp>
          <p:nvCxnSpPr>
            <p:cNvPr id="26" name="직선 연결선 119">
              <a:extLst>
                <a:ext uri="{FF2B5EF4-FFF2-40B4-BE49-F238E27FC236}">
                  <a16:creationId xmlns:a16="http://schemas.microsoft.com/office/drawing/2014/main" id="{E85AE789-1DC3-AC50-66A0-2671FB76D34A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20">
              <a:extLst>
                <a:ext uri="{FF2B5EF4-FFF2-40B4-BE49-F238E27FC236}">
                  <a16:creationId xmlns:a16="http://schemas.microsoft.com/office/drawing/2014/main" id="{3F67C0A9-AFDA-8690-F8A5-6FD9DB52029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사각형: 둥근 모서리 37">
            <a:extLst>
              <a:ext uri="{FF2B5EF4-FFF2-40B4-BE49-F238E27FC236}">
                <a16:creationId xmlns:a16="http://schemas.microsoft.com/office/drawing/2014/main" id="{08CB26F2-6E28-0EA4-F9A4-563D1E593A5B}"/>
              </a:ext>
            </a:extLst>
          </p:cNvPr>
          <p:cNvSpPr/>
          <p:nvPr/>
        </p:nvSpPr>
        <p:spPr>
          <a:xfrm>
            <a:off x="1028007" y="5880229"/>
            <a:ext cx="4999730" cy="551118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BAA888-F8CA-93E7-2325-9E44ADAD3792}"/>
              </a:ext>
            </a:extLst>
          </p:cNvPr>
          <p:cNvSpPr txBox="1"/>
          <p:nvPr/>
        </p:nvSpPr>
        <p:spPr>
          <a:xfrm>
            <a:off x="1786474" y="6024819"/>
            <a:ext cx="348279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Finds the best local optimal solution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8559-CE1E-4138-D194-AAE0FAAA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4" y="1421560"/>
            <a:ext cx="4421198" cy="1870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F4F39D-E25C-AE03-E5D1-A8DBF6303F64}"/>
                  </a:ext>
                </a:extLst>
              </p:cNvPr>
              <p:cNvSpPr txBox="1"/>
              <p:nvPr/>
            </p:nvSpPr>
            <p:spPr>
              <a:xfrm>
                <a:off x="2722831" y="1670445"/>
                <a:ext cx="15856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Initialize RZF</a:t>
                </a:r>
                <a:endParaRPr lang="ko-KR" altLang="en-US" sz="1600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F4F39D-E25C-AE03-E5D1-A8DBF630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31" y="1670445"/>
                <a:ext cx="1585690" cy="338554"/>
              </a:xfrm>
              <a:prstGeom prst="rect">
                <a:avLst/>
              </a:prstGeom>
              <a:blipFill>
                <a:blip r:embed="rId4"/>
                <a:stretch>
                  <a:fillRect t="-8929" r="-1154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7">
            <a:extLst>
              <a:ext uri="{FF2B5EF4-FFF2-40B4-BE49-F238E27FC236}">
                <a16:creationId xmlns:a16="http://schemas.microsoft.com/office/drawing/2014/main" id="{0AABA4D9-A9D9-779F-FE66-FE8F817CA66F}"/>
              </a:ext>
            </a:extLst>
          </p:cNvPr>
          <p:cNvSpPr/>
          <p:nvPr/>
        </p:nvSpPr>
        <p:spPr>
          <a:xfrm>
            <a:off x="1467001" y="1670608"/>
            <a:ext cx="1227648" cy="305991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32" name="Picture 31" descr="A diagram of a graph&#10;&#10;AI-generated content may be incorrect.">
            <a:extLst>
              <a:ext uri="{FF2B5EF4-FFF2-40B4-BE49-F238E27FC236}">
                <a16:creationId xmlns:a16="http://schemas.microsoft.com/office/drawing/2014/main" id="{6C8F6026-B0BB-FD61-3226-600E489E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16" y="3660296"/>
            <a:ext cx="3275549" cy="2059626"/>
          </a:xfrm>
          <a:prstGeom prst="rect">
            <a:avLst/>
          </a:prstGeom>
        </p:spPr>
      </p:pic>
      <p:sp>
        <p:nvSpPr>
          <p:cNvPr id="8" name="직사각형 379">
            <a:extLst>
              <a:ext uri="{FF2B5EF4-FFF2-40B4-BE49-F238E27FC236}">
                <a16:creationId xmlns:a16="http://schemas.microsoft.com/office/drawing/2014/main" id="{97406C84-747E-8FBA-5D68-C693B48A566D}"/>
              </a:ext>
            </a:extLst>
          </p:cNvPr>
          <p:cNvSpPr/>
          <p:nvPr/>
        </p:nvSpPr>
        <p:spPr>
          <a:xfrm>
            <a:off x="6601474" y="1034192"/>
            <a:ext cx="4607768" cy="53998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116">
            <a:extLst>
              <a:ext uri="{FF2B5EF4-FFF2-40B4-BE49-F238E27FC236}">
                <a16:creationId xmlns:a16="http://schemas.microsoft.com/office/drawing/2014/main" id="{5938077C-20D7-5CD8-7820-1608AE0A7D9B}"/>
              </a:ext>
            </a:extLst>
          </p:cNvPr>
          <p:cNvSpPr/>
          <p:nvPr/>
        </p:nvSpPr>
        <p:spPr>
          <a:xfrm>
            <a:off x="6601474" y="1031490"/>
            <a:ext cx="4607768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Algorithm 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4" name="Group 119">
            <a:extLst>
              <a:ext uri="{FF2B5EF4-FFF2-40B4-BE49-F238E27FC236}">
                <a16:creationId xmlns:a16="http://schemas.microsoft.com/office/drawing/2014/main" id="{8A6C2401-FB8F-E17B-604A-63E420184037}"/>
              </a:ext>
            </a:extLst>
          </p:cNvPr>
          <p:cNvGrpSpPr/>
          <p:nvPr/>
        </p:nvGrpSpPr>
        <p:grpSpPr>
          <a:xfrm>
            <a:off x="6648066" y="1119711"/>
            <a:ext cx="4483055" cy="142145"/>
            <a:chOff x="994889" y="1138521"/>
            <a:chExt cx="4455073" cy="276999"/>
          </a:xfrm>
        </p:grpSpPr>
        <p:cxnSp>
          <p:nvCxnSpPr>
            <p:cNvPr id="28" name="직선 연결선 119">
              <a:extLst>
                <a:ext uri="{FF2B5EF4-FFF2-40B4-BE49-F238E27FC236}">
                  <a16:creationId xmlns:a16="http://schemas.microsoft.com/office/drawing/2014/main" id="{DD133237-914E-4675-BB90-8B62CAB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20">
              <a:extLst>
                <a:ext uri="{FF2B5EF4-FFF2-40B4-BE49-F238E27FC236}">
                  <a16:creationId xmlns:a16="http://schemas.microsoft.com/office/drawing/2014/main" id="{12357343-6152-5407-5A8E-88EEAE6BAD9B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9059CFF-5305-9C77-6BE9-A96DB5657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39" y="1418062"/>
            <a:ext cx="3968379" cy="4930878"/>
          </a:xfrm>
          <a:prstGeom prst="rect">
            <a:avLst/>
          </a:prstGeom>
        </p:spPr>
      </p:pic>
      <p:sp>
        <p:nvSpPr>
          <p:cNvPr id="31" name="Rectangle 47">
            <a:extLst>
              <a:ext uri="{FF2B5EF4-FFF2-40B4-BE49-F238E27FC236}">
                <a16:creationId xmlns:a16="http://schemas.microsoft.com/office/drawing/2014/main" id="{0B71D7BB-826C-9DA4-A65C-83B97AE93A52}"/>
              </a:ext>
            </a:extLst>
          </p:cNvPr>
          <p:cNvSpPr/>
          <p:nvPr/>
        </p:nvSpPr>
        <p:spPr>
          <a:xfrm>
            <a:off x="7533307" y="2966016"/>
            <a:ext cx="3008569" cy="96117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F09E4-F8CC-6EDE-0129-0677ABB88489}"/>
              </a:ext>
            </a:extLst>
          </p:cNvPr>
          <p:cNvSpPr txBox="1"/>
          <p:nvPr/>
        </p:nvSpPr>
        <p:spPr>
          <a:xfrm>
            <a:off x="3883432" y="1389443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(Joint precoding &amp; AS)</a:t>
            </a:r>
            <a:endParaRPr lang="ko-KR" altLang="en-US" sz="16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id="{58BFFEF2-DCAA-1D0E-F595-404B46FD05B2}"/>
              </a:ext>
            </a:extLst>
          </p:cNvPr>
          <p:cNvSpPr/>
          <p:nvPr/>
        </p:nvSpPr>
        <p:spPr>
          <a:xfrm>
            <a:off x="7319388" y="4713664"/>
            <a:ext cx="2735063" cy="23009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FCC131-8AF1-7F26-65B1-D37FCC0E8DD3}"/>
              </a:ext>
            </a:extLst>
          </p:cNvPr>
          <p:cNvSpPr txBox="1"/>
          <p:nvPr/>
        </p:nvSpPr>
        <p:spPr>
          <a:xfrm>
            <a:off x="9983701" y="4659435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: Thresholding</a:t>
            </a:r>
            <a:endParaRPr lang="ko-KR" altLang="en-US" sz="1600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7EC58-EB99-6EC4-D118-D88EEA11EBE2}"/>
              </a:ext>
            </a:extLst>
          </p:cNvPr>
          <p:cNvSpPr txBox="1"/>
          <p:nvPr/>
        </p:nvSpPr>
        <p:spPr>
          <a:xfrm>
            <a:off x="9938371" y="332174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(Power control)</a:t>
            </a:r>
            <a:endParaRPr lang="ko-KR" altLang="en-US" sz="16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4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8A9588-E511-4311-A067-22CD2905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501715-D2B3-40C2-86E7-CB49D894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Numerical Results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21959E-587A-47A4-B16E-3135F2312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직사각형 379">
            <a:extLst>
              <a:ext uri="{FF2B5EF4-FFF2-40B4-BE49-F238E27FC236}">
                <a16:creationId xmlns:a16="http://schemas.microsoft.com/office/drawing/2014/main" id="{41B27FFD-89CC-4C08-8A6F-C0DDC4AF6719}"/>
              </a:ext>
            </a:extLst>
          </p:cNvPr>
          <p:cNvSpPr/>
          <p:nvPr/>
        </p:nvSpPr>
        <p:spPr>
          <a:xfrm>
            <a:off x="449940" y="1846238"/>
            <a:ext cx="5468666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379">
            <a:extLst>
              <a:ext uri="{FF2B5EF4-FFF2-40B4-BE49-F238E27FC236}">
                <a16:creationId xmlns:a16="http://schemas.microsoft.com/office/drawing/2014/main" id="{BFF69938-DA75-4117-8B1A-322025C64D1D}"/>
              </a:ext>
            </a:extLst>
          </p:cNvPr>
          <p:cNvSpPr/>
          <p:nvPr/>
        </p:nvSpPr>
        <p:spPr>
          <a:xfrm>
            <a:off x="6273397" y="1846238"/>
            <a:ext cx="5468663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사각형: 둥근 모서리 37">
            <a:extLst>
              <a:ext uri="{FF2B5EF4-FFF2-40B4-BE49-F238E27FC236}">
                <a16:creationId xmlns:a16="http://schemas.microsoft.com/office/drawing/2014/main" id="{DEE20FAA-E812-44DE-92AC-BFBED7584833}"/>
              </a:ext>
            </a:extLst>
          </p:cNvPr>
          <p:cNvSpPr/>
          <p:nvPr/>
        </p:nvSpPr>
        <p:spPr>
          <a:xfrm>
            <a:off x="449940" y="5880229"/>
            <a:ext cx="11299148" cy="551118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80A35-DCB0-499C-9296-618260B446D8}"/>
              </a:ext>
            </a:extLst>
          </p:cNvPr>
          <p:cNvSpPr txBox="1"/>
          <p:nvPr/>
        </p:nvSpPr>
        <p:spPr>
          <a:xfrm>
            <a:off x="857882" y="6024819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Medium-resolution DACs can actually be more power efficient!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10" name="Group 97">
            <a:extLst>
              <a:ext uri="{FF2B5EF4-FFF2-40B4-BE49-F238E27FC236}">
                <a16:creationId xmlns:a16="http://schemas.microsoft.com/office/drawing/2014/main" id="{66255872-8324-4C7E-8AAB-9DA649B915A9}"/>
              </a:ext>
            </a:extLst>
          </p:cNvPr>
          <p:cNvGrpSpPr/>
          <p:nvPr/>
        </p:nvGrpSpPr>
        <p:grpSpPr>
          <a:xfrm>
            <a:off x="442909" y="953547"/>
            <a:ext cx="11306182" cy="723143"/>
            <a:chOff x="442910" y="1048443"/>
            <a:chExt cx="11306182" cy="948584"/>
          </a:xfrm>
        </p:grpSpPr>
        <p:pic>
          <p:nvPicPr>
            <p:cNvPr id="11" name="그림 72">
              <a:extLst>
                <a:ext uri="{FF2B5EF4-FFF2-40B4-BE49-F238E27FC236}">
                  <a16:creationId xmlns:a16="http://schemas.microsoft.com/office/drawing/2014/main" id="{70013AE2-4CDB-4289-89E6-A78548532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2" t="34043" r="-10812" b="46410"/>
            <a:stretch/>
          </p:blipFill>
          <p:spPr>
            <a:xfrm flipH="1" flipV="1">
              <a:off x="7286626" y="1048443"/>
              <a:ext cx="4462466" cy="948584"/>
            </a:xfrm>
            <a:prstGeom prst="rect">
              <a:avLst/>
            </a:prstGeom>
          </p:spPr>
        </p:pic>
        <p:pic>
          <p:nvPicPr>
            <p:cNvPr id="12" name="그림 67" descr="물고기이(가) 표시된 사진&#10;&#10;자동 생성된 설명">
              <a:extLst>
                <a:ext uri="{FF2B5EF4-FFF2-40B4-BE49-F238E27FC236}">
                  <a16:creationId xmlns:a16="http://schemas.microsoft.com/office/drawing/2014/main" id="{B535763C-A2E6-4E55-95D1-4798704BB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25" b="31140"/>
            <a:stretch/>
          </p:blipFill>
          <p:spPr>
            <a:xfrm>
              <a:off x="442910" y="1048920"/>
              <a:ext cx="11306178" cy="948107"/>
            </a:xfrm>
            <a:prstGeom prst="rect">
              <a:avLst/>
            </a:prstGeom>
          </p:spPr>
        </p:pic>
        <p:sp>
          <p:nvSpPr>
            <p:cNvPr id="13" name="직사각형 70">
              <a:extLst>
                <a:ext uri="{FF2B5EF4-FFF2-40B4-BE49-F238E27FC236}">
                  <a16:creationId xmlns:a16="http://schemas.microsoft.com/office/drawing/2014/main" id="{C0C6D758-C37F-4B4D-9B80-18C19052350F}"/>
                </a:ext>
              </a:extLst>
            </p:cNvPr>
            <p:cNvSpPr/>
            <p:nvPr/>
          </p:nvSpPr>
          <p:spPr>
            <a:xfrm>
              <a:off x="442913" y="1048919"/>
              <a:ext cx="11306173" cy="944514"/>
            </a:xfrm>
            <a:prstGeom prst="rect">
              <a:avLst/>
            </a:prstGeom>
            <a:solidFill>
              <a:srgbClr val="00174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Joint Optimization of the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Precoder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Antenna Selection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 and </a:t>
              </a: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Power Control</a:t>
              </a:r>
            </a:p>
          </p:txBody>
        </p:sp>
      </p:grpSp>
      <p:grpSp>
        <p:nvGrpSpPr>
          <p:cNvPr id="14" name="Group 110">
            <a:extLst>
              <a:ext uri="{FF2B5EF4-FFF2-40B4-BE49-F238E27FC236}">
                <a16:creationId xmlns:a16="http://schemas.microsoft.com/office/drawing/2014/main" id="{8B971110-1AB6-4C3A-9523-0E35CEE48FAA}"/>
              </a:ext>
            </a:extLst>
          </p:cNvPr>
          <p:cNvGrpSpPr/>
          <p:nvPr/>
        </p:nvGrpSpPr>
        <p:grpSpPr>
          <a:xfrm>
            <a:off x="733359" y="1897453"/>
            <a:ext cx="3030047" cy="189195"/>
            <a:chOff x="994889" y="1138521"/>
            <a:chExt cx="4455073" cy="276999"/>
          </a:xfrm>
        </p:grpSpPr>
        <p:cxnSp>
          <p:nvCxnSpPr>
            <p:cNvPr id="15" name="직선 연결선 119">
              <a:extLst>
                <a:ext uri="{FF2B5EF4-FFF2-40B4-BE49-F238E27FC236}">
                  <a16:creationId xmlns:a16="http://schemas.microsoft.com/office/drawing/2014/main" id="{35B447CE-DF1F-4AEE-830D-D2DE41B4DF71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20">
              <a:extLst>
                <a:ext uri="{FF2B5EF4-FFF2-40B4-BE49-F238E27FC236}">
                  <a16:creationId xmlns:a16="http://schemas.microsoft.com/office/drawing/2014/main" id="{C1D0D57D-9F92-45CB-A0D7-70F66B5399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14">
            <a:extLst>
              <a:ext uri="{FF2B5EF4-FFF2-40B4-BE49-F238E27FC236}">
                <a16:creationId xmlns:a16="http://schemas.microsoft.com/office/drawing/2014/main" id="{A93E8187-0C49-4CBB-A372-2B6BD2497DB4}"/>
              </a:ext>
            </a:extLst>
          </p:cNvPr>
          <p:cNvGrpSpPr/>
          <p:nvPr/>
        </p:nvGrpSpPr>
        <p:grpSpPr>
          <a:xfrm>
            <a:off x="4690654" y="1901264"/>
            <a:ext cx="3042875" cy="189195"/>
            <a:chOff x="994889" y="1138521"/>
            <a:chExt cx="4455073" cy="276999"/>
          </a:xfrm>
        </p:grpSpPr>
        <p:cxnSp>
          <p:nvCxnSpPr>
            <p:cNvPr id="18" name="직선 연결선 119">
              <a:extLst>
                <a:ext uri="{FF2B5EF4-FFF2-40B4-BE49-F238E27FC236}">
                  <a16:creationId xmlns:a16="http://schemas.microsoft.com/office/drawing/2014/main" id="{DFD683FD-7B21-4614-A0CE-601C8EE471FB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20">
              <a:extLst>
                <a:ext uri="{FF2B5EF4-FFF2-40B4-BE49-F238E27FC236}">
                  <a16:creationId xmlns:a16="http://schemas.microsoft.com/office/drawing/2014/main" id="{B68F009B-7DD4-452C-BDD8-A92C090165F1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16">
            <a:extLst>
              <a:ext uri="{FF2B5EF4-FFF2-40B4-BE49-F238E27FC236}">
                <a16:creationId xmlns:a16="http://schemas.microsoft.com/office/drawing/2014/main" id="{413F71B5-FFDB-48E3-B9E8-45C1CAE39DA5}"/>
              </a:ext>
            </a:extLst>
          </p:cNvPr>
          <p:cNvSpPr/>
          <p:nvPr/>
        </p:nvSpPr>
        <p:spPr>
          <a:xfrm>
            <a:off x="6273397" y="1846528"/>
            <a:ext cx="5468663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the maximum transmit power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116">
            <a:extLst>
              <a:ext uri="{FF2B5EF4-FFF2-40B4-BE49-F238E27FC236}">
                <a16:creationId xmlns:a16="http://schemas.microsoft.com/office/drawing/2014/main" id="{0DD2F95C-6DD7-4564-BAE3-780C61024421}"/>
              </a:ext>
            </a:extLst>
          </p:cNvPr>
          <p:cNvSpPr/>
          <p:nvPr/>
        </p:nvSpPr>
        <p:spPr>
          <a:xfrm>
            <a:off x="449940" y="1835484"/>
            <a:ext cx="5468666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DAC resolution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roup 119">
            <a:extLst>
              <a:ext uri="{FF2B5EF4-FFF2-40B4-BE49-F238E27FC236}">
                <a16:creationId xmlns:a16="http://schemas.microsoft.com/office/drawing/2014/main" id="{4D2B5E0A-DEC1-4762-B76F-A8AACDCC2420}"/>
              </a:ext>
            </a:extLst>
          </p:cNvPr>
          <p:cNvGrpSpPr/>
          <p:nvPr/>
        </p:nvGrpSpPr>
        <p:grpSpPr>
          <a:xfrm>
            <a:off x="6343657" y="1934749"/>
            <a:ext cx="5320650" cy="142145"/>
            <a:chOff x="994889" y="1138521"/>
            <a:chExt cx="4455073" cy="276999"/>
          </a:xfrm>
        </p:grpSpPr>
        <p:cxnSp>
          <p:nvCxnSpPr>
            <p:cNvPr id="25" name="직선 연결선 119">
              <a:extLst>
                <a:ext uri="{FF2B5EF4-FFF2-40B4-BE49-F238E27FC236}">
                  <a16:creationId xmlns:a16="http://schemas.microsoft.com/office/drawing/2014/main" id="{B177F122-34F6-4650-9FC0-87A625289B7F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120">
              <a:extLst>
                <a:ext uri="{FF2B5EF4-FFF2-40B4-BE49-F238E27FC236}">
                  <a16:creationId xmlns:a16="http://schemas.microsoft.com/office/drawing/2014/main" id="{8F6165F0-E10A-4047-A3D1-6CE48D4DC9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19">
            <a:extLst>
              <a:ext uri="{FF2B5EF4-FFF2-40B4-BE49-F238E27FC236}">
                <a16:creationId xmlns:a16="http://schemas.microsoft.com/office/drawing/2014/main" id="{ADF27473-2317-4C6C-A178-BA1CFC9000D8}"/>
              </a:ext>
            </a:extLst>
          </p:cNvPr>
          <p:cNvGrpSpPr/>
          <p:nvPr/>
        </p:nvGrpSpPr>
        <p:grpSpPr>
          <a:xfrm>
            <a:off x="527493" y="1920977"/>
            <a:ext cx="5311323" cy="142145"/>
            <a:chOff x="994889" y="1138521"/>
            <a:chExt cx="4455073" cy="276999"/>
          </a:xfrm>
        </p:grpSpPr>
        <p:cxnSp>
          <p:nvCxnSpPr>
            <p:cNvPr id="28" name="직선 연결선 119">
              <a:extLst>
                <a:ext uri="{FF2B5EF4-FFF2-40B4-BE49-F238E27FC236}">
                  <a16:creationId xmlns:a16="http://schemas.microsoft.com/office/drawing/2014/main" id="{E623D105-E262-48B9-814B-D02FE0C703F6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20">
              <a:extLst>
                <a:ext uri="{FF2B5EF4-FFF2-40B4-BE49-F238E27FC236}">
                  <a16:creationId xmlns:a16="http://schemas.microsoft.com/office/drawing/2014/main" id="{B6BEEE02-B809-4DCF-AF00-BFAF6737BB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73">
            <a:extLst>
              <a:ext uri="{FF2B5EF4-FFF2-40B4-BE49-F238E27FC236}">
                <a16:creationId xmlns:a16="http://schemas.microsoft.com/office/drawing/2014/main" id="{E8B5719C-BB48-4826-A584-8FB7C173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37817" r="11350" b="48351"/>
          <a:stretch/>
        </p:blipFill>
        <p:spPr>
          <a:xfrm>
            <a:off x="442909" y="953911"/>
            <a:ext cx="4462466" cy="723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2F0815-C895-0AC5-02AE-E5EC309A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195" y="2214023"/>
            <a:ext cx="4248359" cy="3452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D2DDA7-6FB6-BF3E-E0DC-83A6792E5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16" y="2199328"/>
            <a:ext cx="4447313" cy="3469881"/>
          </a:xfrm>
          <a:prstGeom prst="rect">
            <a:avLst/>
          </a:prstGeom>
        </p:spPr>
      </p:pic>
      <p:sp>
        <p:nvSpPr>
          <p:cNvPr id="5" name="Rectangle 47">
            <a:extLst>
              <a:ext uri="{FF2B5EF4-FFF2-40B4-BE49-F238E27FC236}">
                <a16:creationId xmlns:a16="http://schemas.microsoft.com/office/drawing/2014/main" id="{0388AB09-5D77-5D2F-9804-47F542633066}"/>
              </a:ext>
            </a:extLst>
          </p:cNvPr>
          <p:cNvSpPr/>
          <p:nvPr/>
        </p:nvSpPr>
        <p:spPr>
          <a:xfrm>
            <a:off x="2426798" y="2258560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Rectangle 47">
            <a:extLst>
              <a:ext uri="{FF2B5EF4-FFF2-40B4-BE49-F238E27FC236}">
                <a16:creationId xmlns:a16="http://schemas.microsoft.com/office/drawing/2014/main" id="{E0D1613A-43F7-E057-9976-49802349D3C6}"/>
              </a:ext>
            </a:extLst>
          </p:cNvPr>
          <p:cNvSpPr/>
          <p:nvPr/>
        </p:nvSpPr>
        <p:spPr>
          <a:xfrm>
            <a:off x="2426797" y="4033537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747840-11A7-247B-D645-CFD4FD0EFCD1}"/>
                  </a:ext>
                </a:extLst>
              </p:cNvPr>
              <p:cNvSpPr txBox="1"/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𝟔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~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𝟏𝟎</m:t>
                    </m:r>
                  </m:oMath>
                </a14:m>
                <a:r>
                  <a:rPr lang="en-US" altLang="ko-KR" b="1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bits are optimal</a:t>
                </a:r>
                <a:endParaRPr lang="ko-KR" altLang="en-US" b="1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747840-11A7-247B-D645-CFD4FD0E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blipFill>
                <a:blip r:embed="rId7"/>
                <a:stretch>
                  <a:fillRect t="-6557" r="-1724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47">
            <a:extLst>
              <a:ext uri="{FF2B5EF4-FFF2-40B4-BE49-F238E27FC236}">
                <a16:creationId xmlns:a16="http://schemas.microsoft.com/office/drawing/2014/main" id="{9D3DE1C3-D68A-C0AF-5D4C-54DE254D6762}"/>
              </a:ext>
            </a:extLst>
          </p:cNvPr>
          <p:cNvSpPr/>
          <p:nvPr/>
        </p:nvSpPr>
        <p:spPr>
          <a:xfrm>
            <a:off x="9295309" y="2219132"/>
            <a:ext cx="1740553" cy="309373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2A6AE-353E-AC13-8E18-96FE0E6CC73E}"/>
              </a:ext>
            </a:extLst>
          </p:cNvPr>
          <p:cNvSpPr txBox="1"/>
          <p:nvPr/>
        </p:nvSpPr>
        <p:spPr>
          <a:xfrm>
            <a:off x="9985467" y="2864348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Only power control</a:t>
            </a:r>
            <a:endParaRPr lang="ko-KR" altLang="en-US" sz="14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7E4545-5A27-0ACB-4B96-E53CD6E5F3D6}"/>
              </a:ext>
            </a:extLst>
          </p:cNvPr>
          <p:cNvSpPr txBox="1"/>
          <p:nvPr/>
        </p:nvSpPr>
        <p:spPr>
          <a:xfrm>
            <a:off x="9714299" y="496968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Only antenna selection</a:t>
            </a:r>
            <a:endParaRPr lang="ko-KR" altLang="en-US" sz="14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F74C95-BE3E-0C25-914B-FCFD4D256864}"/>
              </a:ext>
            </a:extLst>
          </p:cNvPr>
          <p:cNvSpPr txBox="1"/>
          <p:nvPr/>
        </p:nvSpPr>
        <p:spPr>
          <a:xfrm>
            <a:off x="10428523" y="231790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7E79"/>
                </a:solidFill>
                <a:latin typeface="나눔고딕" pitchFamily="2" charset="-127"/>
                <a:ea typeface="나눔고딕" pitchFamily="2" charset="-127"/>
              </a:rPr>
              <a:t>Joint AS &amp; PC</a:t>
            </a:r>
            <a:endParaRPr lang="ko-KR" altLang="en-US" sz="1400" b="1" dirty="0">
              <a:solidFill>
                <a:srgbClr val="FF7E7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2535C8-B97B-83A1-6D13-478BF81AB8F0}"/>
              </a:ext>
            </a:extLst>
          </p:cNvPr>
          <p:cNvSpPr txBox="1"/>
          <p:nvPr/>
        </p:nvSpPr>
        <p:spPr>
          <a:xfrm>
            <a:off x="3950778" y="3723836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power consumption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91285-E225-85EF-A0A3-9E18E792E53C}"/>
              </a:ext>
            </a:extLst>
          </p:cNvPr>
          <p:cNvSpPr txBox="1"/>
          <p:nvPr/>
        </p:nvSpPr>
        <p:spPr>
          <a:xfrm>
            <a:off x="605825" y="372383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quantization error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83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62EA0-6792-49DE-23A0-5DC60A44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693DF-DC1D-0936-1D9B-19FE1A0E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7172-198A-8ABA-F6AD-C62F5BD90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20" name="직사각형 379">
            <a:extLst>
              <a:ext uri="{FF2B5EF4-FFF2-40B4-BE49-F238E27FC236}">
                <a16:creationId xmlns:a16="http://schemas.microsoft.com/office/drawing/2014/main" id="{4124D08D-1D88-1E89-17C0-20F484493EE4}"/>
              </a:ext>
            </a:extLst>
          </p:cNvPr>
          <p:cNvSpPr/>
          <p:nvPr/>
        </p:nvSpPr>
        <p:spPr>
          <a:xfrm>
            <a:off x="449940" y="1846238"/>
            <a:ext cx="5468666" cy="387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1" name="Group 110">
            <a:extLst>
              <a:ext uri="{FF2B5EF4-FFF2-40B4-BE49-F238E27FC236}">
                <a16:creationId xmlns:a16="http://schemas.microsoft.com/office/drawing/2014/main" id="{F746A33D-3CFD-BB1C-D7F8-4039BA558DA9}"/>
              </a:ext>
            </a:extLst>
          </p:cNvPr>
          <p:cNvGrpSpPr/>
          <p:nvPr/>
        </p:nvGrpSpPr>
        <p:grpSpPr>
          <a:xfrm>
            <a:off x="733359" y="1897453"/>
            <a:ext cx="3030047" cy="189195"/>
            <a:chOff x="994889" y="1138521"/>
            <a:chExt cx="4455073" cy="276999"/>
          </a:xfrm>
        </p:grpSpPr>
        <p:cxnSp>
          <p:nvCxnSpPr>
            <p:cNvPr id="22" name="직선 연결선 119">
              <a:extLst>
                <a:ext uri="{FF2B5EF4-FFF2-40B4-BE49-F238E27FC236}">
                  <a16:creationId xmlns:a16="http://schemas.microsoft.com/office/drawing/2014/main" id="{C0825666-A536-C80A-2790-AAA7771B6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120">
              <a:extLst>
                <a:ext uri="{FF2B5EF4-FFF2-40B4-BE49-F238E27FC236}">
                  <a16:creationId xmlns:a16="http://schemas.microsoft.com/office/drawing/2014/main" id="{3FFA28BD-3837-3ECA-3644-B6A40C95967C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116">
            <a:extLst>
              <a:ext uri="{FF2B5EF4-FFF2-40B4-BE49-F238E27FC236}">
                <a16:creationId xmlns:a16="http://schemas.microsoft.com/office/drawing/2014/main" id="{67F618D8-2441-A3CD-2A12-BD003963E9A3}"/>
              </a:ext>
            </a:extLst>
          </p:cNvPr>
          <p:cNvSpPr/>
          <p:nvPr/>
        </p:nvSpPr>
        <p:spPr>
          <a:xfrm>
            <a:off x="449940" y="1835484"/>
            <a:ext cx="5468666" cy="313135"/>
          </a:xfrm>
          <a:prstGeom prst="rect">
            <a:avLst/>
          </a:prstGeom>
          <a:solidFill>
            <a:srgbClr val="497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Sum 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w.r.t.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DAC resolution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Group 119">
            <a:extLst>
              <a:ext uri="{FF2B5EF4-FFF2-40B4-BE49-F238E27FC236}">
                <a16:creationId xmlns:a16="http://schemas.microsoft.com/office/drawing/2014/main" id="{AC715307-05E8-4ED0-A004-3325A6BF23D7}"/>
              </a:ext>
            </a:extLst>
          </p:cNvPr>
          <p:cNvGrpSpPr/>
          <p:nvPr/>
        </p:nvGrpSpPr>
        <p:grpSpPr>
          <a:xfrm>
            <a:off x="527493" y="1920977"/>
            <a:ext cx="5311323" cy="142145"/>
            <a:chOff x="994889" y="1138521"/>
            <a:chExt cx="4455073" cy="276999"/>
          </a:xfrm>
        </p:grpSpPr>
        <p:cxnSp>
          <p:nvCxnSpPr>
            <p:cNvPr id="26" name="직선 연결선 119">
              <a:extLst>
                <a:ext uri="{FF2B5EF4-FFF2-40B4-BE49-F238E27FC236}">
                  <a16:creationId xmlns:a16="http://schemas.microsoft.com/office/drawing/2014/main" id="{F332021D-1BE8-694F-AE6B-FD45C870F10B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62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20">
              <a:extLst>
                <a:ext uri="{FF2B5EF4-FFF2-40B4-BE49-F238E27FC236}">
                  <a16:creationId xmlns:a16="http://schemas.microsoft.com/office/drawing/2014/main" id="{A3F200E5-2F3A-C9BC-50B9-75D6CAB7F076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9" y="1138521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95145CB-B1EB-5F23-C3C4-FED99522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16" y="2199328"/>
            <a:ext cx="4447313" cy="3469881"/>
          </a:xfrm>
          <a:prstGeom prst="rect">
            <a:avLst/>
          </a:prstGeom>
        </p:spPr>
      </p:pic>
      <p:sp>
        <p:nvSpPr>
          <p:cNvPr id="29" name="Rectangle 47">
            <a:extLst>
              <a:ext uri="{FF2B5EF4-FFF2-40B4-BE49-F238E27FC236}">
                <a16:creationId xmlns:a16="http://schemas.microsoft.com/office/drawing/2014/main" id="{56448D67-4A89-4DF9-9A09-0CB096A29D8D}"/>
              </a:ext>
            </a:extLst>
          </p:cNvPr>
          <p:cNvSpPr/>
          <p:nvPr/>
        </p:nvSpPr>
        <p:spPr>
          <a:xfrm>
            <a:off x="2426798" y="2258560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0" name="Rectangle 47">
            <a:extLst>
              <a:ext uri="{FF2B5EF4-FFF2-40B4-BE49-F238E27FC236}">
                <a16:creationId xmlns:a16="http://schemas.microsoft.com/office/drawing/2014/main" id="{4C04764E-8B32-469A-C395-ED11E1382CB2}"/>
              </a:ext>
            </a:extLst>
          </p:cNvPr>
          <p:cNvSpPr/>
          <p:nvPr/>
        </p:nvSpPr>
        <p:spPr>
          <a:xfrm>
            <a:off x="2426797" y="4033537"/>
            <a:ext cx="1275927" cy="127932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9E60FD-BBC6-8D8E-6D3A-6B0F2F8B1D10}"/>
                  </a:ext>
                </a:extLst>
              </p:cNvPr>
              <p:cNvSpPr txBox="1"/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𝟔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~</m:t>
                    </m:r>
                    <m:r>
                      <a:rPr lang="en-US" altLang="ko-KR" b="1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나눔고딕" pitchFamily="2" charset="-127"/>
                      </a:rPr>
                      <m:t>𝟏𝟎</m:t>
                    </m:r>
                  </m:oMath>
                </a14:m>
                <a:r>
                  <a:rPr lang="en-US" altLang="ko-KR" b="1" dirty="0">
                    <a:solidFill>
                      <a:srgbClr val="FF7E79"/>
                    </a:solidFill>
                    <a:latin typeface="나눔고딕" pitchFamily="2" charset="-127"/>
                    <a:ea typeface="나눔고딕" pitchFamily="2" charset="-127"/>
                  </a:rPr>
                  <a:t> bits are optimal</a:t>
                </a:r>
                <a:endParaRPr lang="ko-KR" altLang="en-US" b="1" dirty="0">
                  <a:solidFill>
                    <a:srgbClr val="FF7E79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9E60FD-BBC6-8D8E-6D3A-6B0F2F8B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04" y="2946414"/>
                <a:ext cx="2475358" cy="369332"/>
              </a:xfrm>
              <a:prstGeom prst="rect">
                <a:avLst/>
              </a:prstGeom>
              <a:blipFill>
                <a:blip r:embed="rId3"/>
                <a:stretch>
                  <a:fillRect t="-6557" r="-1724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B0F99F2-4613-2CEF-D96B-8A7C431B7E19}"/>
              </a:ext>
            </a:extLst>
          </p:cNvPr>
          <p:cNvSpPr txBox="1"/>
          <p:nvPr/>
        </p:nvSpPr>
        <p:spPr>
          <a:xfrm>
            <a:off x="3950778" y="3723836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power consumption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12BBCF-8A9B-4C43-1443-530030510394}"/>
              </a:ext>
            </a:extLst>
          </p:cNvPr>
          <p:cNvSpPr txBox="1"/>
          <p:nvPr/>
        </p:nvSpPr>
        <p:spPr>
          <a:xfrm>
            <a:off x="605825" y="372383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4C1BE"/>
                </a:solidFill>
                <a:latin typeface="나눔고딕" pitchFamily="2" charset="-127"/>
                <a:ea typeface="나눔고딕" pitchFamily="2" charset="-127"/>
              </a:rPr>
              <a:t>High quantization error</a:t>
            </a:r>
            <a:endParaRPr lang="ko-KR" altLang="en-US" sz="1200" b="1" dirty="0">
              <a:solidFill>
                <a:srgbClr val="14C1BE"/>
              </a:solidFill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텍스트 개체 틀 4">
                <a:extLst>
                  <a:ext uri="{FF2B5EF4-FFF2-40B4-BE49-F238E27FC236}">
                    <a16:creationId xmlns:a16="http://schemas.microsoft.com/office/drawing/2014/main" id="{30707D50-2FEC-BA51-D839-9A0D7A39933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191514" y="1677832"/>
                <a:ext cx="5540036" cy="44939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Conclusion</a:t>
                </a:r>
              </a:p>
              <a:p>
                <a:pPr lvl="1"/>
                <a:r>
                  <a:rPr lang="en-US" altLang="ko-KR" dirty="0"/>
                  <a:t>Challenge: circuit power consumption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Solution: joint optimization of the </a:t>
                </a:r>
              </a:p>
              <a:p>
                <a:pPr marL="203400" lvl="1" indent="0">
                  <a:buNone/>
                </a:pPr>
                <a:r>
                  <a:rPr lang="en-US" altLang="ko-KR" dirty="0"/>
                  <a:t>	        </a:t>
                </a:r>
                <a:r>
                  <a:rPr lang="en-US" altLang="ko-KR" b="1" dirty="0"/>
                  <a:t>precoder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AS</a:t>
                </a:r>
                <a:r>
                  <a:rPr lang="en-US" altLang="ko-KR" dirty="0"/>
                  <a:t>, and </a:t>
                </a:r>
                <a:r>
                  <a:rPr lang="en-US" altLang="ko-KR" b="1" dirty="0"/>
                  <a:t>PC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Takeaway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medium-resolution DACs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 may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                      be more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power efficient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!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Takeaway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rgbClr val="FF7E79"/>
                    </a:solidFill>
                  </a:rPr>
                  <a:t>Such comprehensive optimization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		is needed to use the </a:t>
                </a:r>
                <a:r>
                  <a:rPr lang="en-US" altLang="ko-KR" b="1" dirty="0">
                    <a:solidFill>
                      <a:srgbClr val="FF7E79"/>
                    </a:solidFill>
                  </a:rPr>
                  <a:t>full potential</a:t>
                </a:r>
                <a:br>
                  <a:rPr lang="en-US" altLang="ko-KR" dirty="0">
                    <a:solidFill>
                      <a:srgbClr val="FF7E79"/>
                    </a:solidFill>
                  </a:rPr>
                </a:br>
                <a:r>
                  <a:rPr lang="en-US" altLang="ko-KR" dirty="0">
                    <a:solidFill>
                      <a:srgbClr val="FF7E79"/>
                    </a:solidFill>
                  </a:rPr>
                  <a:t>		of the power budget at the BS!</a:t>
                </a:r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4" name="텍스트 개체 틀 4">
                <a:extLst>
                  <a:ext uri="{FF2B5EF4-FFF2-40B4-BE49-F238E27FC236}">
                    <a16:creationId xmlns:a16="http://schemas.microsoft.com/office/drawing/2014/main" id="{30707D50-2FEC-BA51-D839-9A0D7A399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191514" y="1677832"/>
                <a:ext cx="5540036" cy="4493974"/>
              </a:xfrm>
              <a:blipFill>
                <a:blip r:embed="rId4"/>
                <a:stretch>
                  <a:fillRect l="-1211" t="-1357" r="-9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F6D38C-E539-1CA3-BDD9-F8354B12A361}"/>
                  </a:ext>
                </a:extLst>
              </p:cNvPr>
              <p:cNvSpPr txBox="1"/>
              <p:nvPr/>
            </p:nvSpPr>
            <p:spPr>
              <a:xfrm>
                <a:off x="7966066" y="2376030"/>
                <a:ext cx="2558035" cy="7310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DAC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RF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F6D38C-E539-1CA3-BDD9-F8354B12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066" y="2376030"/>
                <a:ext cx="2558035" cy="73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타원 162">
            <a:extLst>
              <a:ext uri="{FF2B5EF4-FFF2-40B4-BE49-F238E27FC236}">
                <a16:creationId xmlns:a16="http://schemas.microsoft.com/office/drawing/2014/main" id="{929ECC6D-B7AA-3167-9AB3-45B77E1A8007}"/>
              </a:ext>
            </a:extLst>
          </p:cNvPr>
          <p:cNvSpPr/>
          <p:nvPr/>
        </p:nvSpPr>
        <p:spPr>
          <a:xfrm>
            <a:off x="9056284" y="2358299"/>
            <a:ext cx="264174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3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F97C4-9796-102B-ADBE-F54C865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94D01-3F3B-1418-50FE-C234D453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683B6-37D9-3CB5-02A4-03B1D4831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E2D3A-6F0E-1F57-C3CD-862BE807C4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[1] S.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Sanayei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and A.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Nosratinia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“Antenna selection in MIMO systems,” IEEE Commun. Mag., vol. 42, no. 10, pp. 68–73, 2004.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[2] L. Fan, S. Jin, C.-K. Wen, and H. Zhang, “Uplink Achievable Rate for Massive MIMO Systems with Low-Resolution ADC,” IEEE Commun. Lett., vol. 19, no. 12, pp. 2186–2189, Oct. 2015.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[3] I. Atzeni, A. Tölli, and G.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Durisi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“Low-Resolution Massive MIMO Under Hardware Power Consumption Constraints,” in Asilomar Conference on Signals, Systems, and Computers, 2021.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[4] S. Jacobsson, G.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Durisi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M.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Coldrey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T. Goldstein, and C. Studer, “Quantized Precoding for Massive MU-MIMO,” IEEE Trans. Commun., vol. 65, no. 11, pp. 4670–4684, Jul. 2017.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[5] C.-J. Wang, C.-K. Wen, S. Jin, and S.-H. Tsai, “Finite-Alphabet Precoding for Massive MU-MIMO with Low-Resolution DACs,” IEEE Trans. Wireless Commun., vol. 17, no. 7, pp. 4706–4720, Jul. 2018.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[6] E. Vlachos and J. Thompson, “Energy-Efficiency Maximization of Hybrid Massive MIMO Precoding with Random-Resolution DACs via RF Selection,” IEEE Trans. Wireless Commun., vol. 20, no. 2, pp. 1093–1104, 2020.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[7] J. Choi, J. Park, and N. Lee, “Energy Efficiency Maximization Precoding for Quantized Massive MIMO Systems,” IEEE Trans. Wireless Commun., Feb. 2021.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[8] A. K. Fletcher, S. Rangan, V. K. Goyal, and K. Ramchandran, “Robust Predictive Quantization: Analysis and Design via Convex Optimization,” IEEE J. Sel. Topics Signal Process., vol. 1, no. 4, pp. 618–632, Dec. 2007.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[9] B. K. Sriperumbudur, D. A. Torres, and G. R.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Lanckriet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“A Majorization-Minimization Approach to the Sparse Generalized Eigenvalue Problem,” Machine learning, vol. 85, no. 1, pp. 3–39, 2011.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ko-KR" altLang="en-US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7650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90E9B-B9D0-3AD7-C513-6753FEE811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818" y="3742964"/>
            <a:ext cx="6847838" cy="335462"/>
          </a:xfrm>
        </p:spPr>
        <p:txBody>
          <a:bodyPr/>
          <a:lstStyle/>
          <a:p>
            <a:r>
              <a:rPr lang="en-US" b="1" dirty="0"/>
              <a:t>Joint Optimization for Power-Constrained MIMO Systems: Is Low-Resolution DAC Still Optimal?</a:t>
            </a:r>
            <a:endParaRPr lang="en-K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E7E7-C129-3009-CF9C-314CB6C30F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532" y="4102725"/>
            <a:ext cx="2341741" cy="579706"/>
          </a:xfrm>
        </p:spPr>
        <p:txBody>
          <a:bodyPr/>
          <a:lstStyle/>
          <a:p>
            <a:r>
              <a:rPr lang="en-US" dirty="0" err="1"/>
              <a:t>Jiwon</a:t>
            </a:r>
            <a:r>
              <a:rPr lang="en-US" dirty="0"/>
              <a:t> Sung</a:t>
            </a:r>
            <a:br>
              <a:rPr lang="en-KR" dirty="0"/>
            </a:br>
            <a:r>
              <a:rPr lang="en-US" dirty="0" err="1"/>
              <a:t>jiwonsung</a:t>
            </a:r>
            <a:r>
              <a:rPr lang="en-US" dirty="0"/>
              <a:t> [AT] </a:t>
            </a:r>
            <a:r>
              <a:rPr lang="en-KR" dirty="0"/>
              <a:t>kaist</a:t>
            </a:r>
            <a:r>
              <a:rPr lang="en-US" dirty="0"/>
              <a:t> [DOT] </a:t>
            </a:r>
            <a:r>
              <a:rPr lang="en-KR" dirty="0"/>
              <a:t>ac</a:t>
            </a:r>
            <a:r>
              <a:rPr lang="en-US" dirty="0"/>
              <a:t> </a:t>
            </a:r>
            <a:r>
              <a:rPr lang="en-US" altLang="ko-KR" dirty="0"/>
              <a:t>[DOT] </a:t>
            </a:r>
            <a:r>
              <a:rPr lang="en-KR" dirty="0"/>
              <a:t>kr</a:t>
            </a:r>
          </a:p>
        </p:txBody>
      </p:sp>
    </p:spTree>
    <p:extLst>
      <p:ext uri="{BB962C8B-B14F-4D97-AF65-F5344CB8AC3E}">
        <p14:creationId xmlns:p14="http://schemas.microsoft.com/office/powerpoint/2010/main" val="103943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8906BA-3947-4693-A123-41923F22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FCC577-5AF1-40D3-9C78-4EB396B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Power Consumption Challenge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3EC6E2-0874-4F08-928C-0674F01B0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A5E41A-8368-4689-A8F5-1B95AE093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788" y="1069299"/>
            <a:ext cx="10998200" cy="52601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Multi-user multiple-input multiple-output (MU-MIMO) systems</a:t>
            </a:r>
          </a:p>
          <a:p>
            <a:pPr lvl="1"/>
            <a:r>
              <a:rPr lang="en-US" altLang="ko-KR" dirty="0"/>
              <a:t>Adding more antennas at a base station can boost the spectral efficiency of users.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  <a:p>
            <a:pPr lvl="2"/>
            <a:r>
              <a:rPr lang="en-US" altLang="ko-KR" b="1" dirty="0"/>
              <a:t>Circuit power consumption </a:t>
            </a:r>
            <a:r>
              <a:rPr lang="en-US" altLang="ko-KR" dirty="0"/>
              <a:t>can become</a:t>
            </a:r>
            <a:r>
              <a:rPr lang="en-US" altLang="ko-KR" b="1" dirty="0"/>
              <a:t> very large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E0FB57E-1653-43BD-8CD7-DC6668B7DF8B}"/>
              </a:ext>
            </a:extLst>
          </p:cNvPr>
          <p:cNvGrpSpPr/>
          <p:nvPr/>
        </p:nvGrpSpPr>
        <p:grpSpPr>
          <a:xfrm>
            <a:off x="1123832" y="2070212"/>
            <a:ext cx="9538168" cy="2589851"/>
            <a:chOff x="1123832" y="2108312"/>
            <a:chExt cx="9538168" cy="2589851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8C7B549B-56DD-4A78-8456-4AC80FE5FEA4}"/>
                </a:ext>
              </a:extLst>
            </p:cNvPr>
            <p:cNvSpPr/>
            <p:nvPr/>
          </p:nvSpPr>
          <p:spPr>
            <a:xfrm>
              <a:off x="1123832" y="2484590"/>
              <a:ext cx="4432090" cy="1905118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 w="38100">
              <a:noFill/>
            </a:ln>
            <a:effectLst>
              <a:outerShdw blurRad="114300" dist="48426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Corbel" panose="020B0503020204020204" pitchFamily="34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887093-D74B-4F96-8924-99EFAE928FC9}"/>
                </a:ext>
              </a:extLst>
            </p:cNvPr>
            <p:cNvGrpSpPr/>
            <p:nvPr/>
          </p:nvGrpSpPr>
          <p:grpSpPr>
            <a:xfrm>
              <a:off x="2628287" y="2305837"/>
              <a:ext cx="1423758" cy="1665188"/>
              <a:chOff x="179581" y="4263244"/>
              <a:chExt cx="2163939" cy="248728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CF45A8F-9B89-43AE-AF1F-7381E229C74A}"/>
                  </a:ext>
                </a:extLst>
              </p:cNvPr>
              <p:cNvGrpSpPr/>
              <p:nvPr/>
            </p:nvGrpSpPr>
            <p:grpSpPr>
              <a:xfrm>
                <a:off x="977417" y="4263244"/>
                <a:ext cx="605022" cy="1635602"/>
                <a:chOff x="6457156" y="2328863"/>
                <a:chExt cx="661194" cy="1528286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8E0CF3D-B791-46F3-B72B-E852799C1D41}"/>
                    </a:ext>
                  </a:extLst>
                </p:cNvPr>
                <p:cNvSpPr/>
                <p:nvPr/>
              </p:nvSpPr>
              <p:spPr>
                <a:xfrm>
                  <a:off x="6457950" y="2432050"/>
                  <a:ext cx="660400" cy="165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3149D942-ACD7-4D6B-AC2E-1997211FA2BD}"/>
                    </a:ext>
                  </a:extLst>
                </p:cNvPr>
                <p:cNvCxnSpPr/>
                <p:nvPr/>
              </p:nvCxnSpPr>
              <p:spPr>
                <a:xfrm>
                  <a:off x="6828632" y="2328863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731B8F4-DED7-4A81-81C3-175AE56288B1}"/>
                    </a:ext>
                  </a:extLst>
                </p:cNvPr>
                <p:cNvCxnSpPr/>
                <p:nvPr/>
              </p:nvCxnSpPr>
              <p:spPr>
                <a:xfrm>
                  <a:off x="6921502" y="24836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FCF01D5-6852-4639-97D8-9D97E35037CF}"/>
                    </a:ext>
                  </a:extLst>
                </p:cNvPr>
                <p:cNvCxnSpPr/>
                <p:nvPr/>
              </p:nvCxnSpPr>
              <p:spPr>
                <a:xfrm>
                  <a:off x="6938169" y="234116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47115E9B-FBC6-4D90-B1FA-3326E912EAD1}"/>
                    </a:ext>
                  </a:extLst>
                </p:cNvPr>
                <p:cNvCxnSpPr/>
                <p:nvPr/>
              </p:nvCxnSpPr>
              <p:spPr>
                <a:xfrm>
                  <a:off x="6709573" y="2497931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2AB51ED-5C5C-492E-B9AB-4D37F0DBA7BD}"/>
                    </a:ext>
                  </a:extLst>
                </p:cNvPr>
                <p:cNvCxnSpPr/>
                <p:nvPr/>
              </p:nvCxnSpPr>
              <p:spPr>
                <a:xfrm>
                  <a:off x="6723857" y="23312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9F7A6A9C-5CF0-4DC1-933F-02C1F1437E9E}"/>
                    </a:ext>
                  </a:extLst>
                </p:cNvPr>
                <p:cNvCxnSpPr/>
                <p:nvPr/>
              </p:nvCxnSpPr>
              <p:spPr>
                <a:xfrm>
                  <a:off x="6816722" y="249634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D89CCDC-6593-4171-A3C7-DD36DCD822D2}"/>
                    </a:ext>
                  </a:extLst>
                </p:cNvPr>
                <p:cNvCxnSpPr/>
                <p:nvPr/>
              </p:nvCxnSpPr>
              <p:spPr>
                <a:xfrm>
                  <a:off x="7023893" y="2472928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F80B0AF-A4AF-40C1-B96E-240C88AB8A66}"/>
                    </a:ext>
                  </a:extLst>
                </p:cNvPr>
                <p:cNvCxnSpPr/>
                <p:nvPr/>
              </p:nvCxnSpPr>
              <p:spPr>
                <a:xfrm>
                  <a:off x="7042944" y="236140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22585B9A-20B4-461C-9DA1-FD021DF9F057}"/>
                    </a:ext>
                  </a:extLst>
                </p:cNvPr>
                <p:cNvCxnSpPr/>
                <p:nvPr/>
              </p:nvCxnSpPr>
              <p:spPr>
                <a:xfrm>
                  <a:off x="7117555" y="241379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37DFED6B-31EC-4134-B3D4-966C994FA596}"/>
                    </a:ext>
                  </a:extLst>
                </p:cNvPr>
                <p:cNvCxnSpPr/>
                <p:nvPr/>
              </p:nvCxnSpPr>
              <p:spPr>
                <a:xfrm>
                  <a:off x="6626226" y="2342355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1AB8F092-3AFC-4BAE-9A09-1D518A3AE128}"/>
                    </a:ext>
                  </a:extLst>
                </p:cNvPr>
                <p:cNvCxnSpPr/>
                <p:nvPr/>
              </p:nvCxnSpPr>
              <p:spPr>
                <a:xfrm>
                  <a:off x="6538121" y="2473327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068089D-CAED-41D0-9795-DB40B3D29D16}"/>
                    </a:ext>
                  </a:extLst>
                </p:cNvPr>
                <p:cNvCxnSpPr/>
                <p:nvPr/>
              </p:nvCxnSpPr>
              <p:spPr>
                <a:xfrm>
                  <a:off x="6538118" y="2363784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E82BCA75-5391-472E-B4C1-B7A5A539B6CE}"/>
                    </a:ext>
                  </a:extLst>
                </p:cNvPr>
                <p:cNvCxnSpPr/>
                <p:nvPr/>
              </p:nvCxnSpPr>
              <p:spPr>
                <a:xfrm>
                  <a:off x="6616697" y="2486026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6101B56-5AFA-4CE4-8E95-10109A34556D}"/>
                    </a:ext>
                  </a:extLst>
                </p:cNvPr>
                <p:cNvCxnSpPr/>
                <p:nvPr/>
              </p:nvCxnSpPr>
              <p:spPr>
                <a:xfrm>
                  <a:off x="6457156" y="2409032"/>
                  <a:ext cx="0" cy="1008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D8DC398F-B034-4A39-A9E8-78476CA7BD5E}"/>
                    </a:ext>
                  </a:extLst>
                </p:cNvPr>
                <p:cNvCxnSpPr>
                  <a:stCxn id="10" idx="4"/>
                </p:cNvCxnSpPr>
                <p:nvPr/>
              </p:nvCxnSpPr>
              <p:spPr>
                <a:xfrm>
                  <a:off x="6788150" y="2597149"/>
                  <a:ext cx="0" cy="126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DAB7AC8E-75A0-443C-ABF2-36EDCA9FEE37}"/>
                    </a:ext>
                  </a:extLst>
                </p:cNvPr>
                <p:cNvSpPr/>
                <p:nvPr/>
              </p:nvSpPr>
              <p:spPr>
                <a:xfrm>
                  <a:off x="6750844" y="2660225"/>
                  <a:ext cx="80169" cy="1095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288216F-F734-4273-996C-DE994D44C5D7}"/>
                    </a:ext>
                  </a:extLst>
                </p:cNvPr>
                <p:cNvSpPr/>
                <p:nvPr/>
              </p:nvSpPr>
              <p:spPr>
                <a:xfrm flipH="1">
                  <a:off x="6767671" y="2644935"/>
                  <a:ext cx="45719" cy="4571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000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7E6FC8B-7C10-4DFF-8D0E-73984175B781}"/>
                    </a:ext>
                  </a:extLst>
                </p:cNvPr>
                <p:cNvCxnSpPr/>
                <p:nvPr/>
              </p:nvCxnSpPr>
              <p:spPr>
                <a:xfrm flipH="1">
                  <a:off x="6502001" y="2769761"/>
                  <a:ext cx="25043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1251E73-DEF3-4F88-AA32-31AEEB2D6969}"/>
                    </a:ext>
                  </a:extLst>
                </p:cNvPr>
                <p:cNvCxnSpPr/>
                <p:nvPr/>
              </p:nvCxnSpPr>
              <p:spPr>
                <a:xfrm>
                  <a:off x="6831411" y="2769761"/>
                  <a:ext cx="25200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624EB78D-B0E7-4B58-B4C0-176B4F228597}"/>
                    </a:ext>
                  </a:extLst>
                </p:cNvPr>
                <p:cNvCxnSpPr/>
                <p:nvPr/>
              </p:nvCxnSpPr>
              <p:spPr>
                <a:xfrm flipH="1">
                  <a:off x="6723857" y="2828925"/>
                  <a:ext cx="122238" cy="646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B329DD9B-7AF8-492C-96EF-93B6C3E5B633}"/>
                    </a:ext>
                  </a:extLst>
                </p:cNvPr>
                <p:cNvCxnSpPr/>
                <p:nvPr/>
              </p:nvCxnSpPr>
              <p:spPr>
                <a:xfrm flipH="1">
                  <a:off x="6708831" y="2886359"/>
                  <a:ext cx="153212" cy="583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D56CFA4-A5A5-4971-8508-D9D85E5592C5}"/>
                    </a:ext>
                  </a:extLst>
                </p:cNvPr>
                <p:cNvCxnSpPr/>
                <p:nvPr/>
              </p:nvCxnSpPr>
              <p:spPr>
                <a:xfrm flipH="1">
                  <a:off x="6691536" y="2941591"/>
                  <a:ext cx="188283" cy="685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5D39933-52A9-4850-95E0-782BD1FC7D6C}"/>
                    </a:ext>
                  </a:extLst>
                </p:cNvPr>
                <p:cNvCxnSpPr/>
                <p:nvPr/>
              </p:nvCxnSpPr>
              <p:spPr>
                <a:xfrm>
                  <a:off x="6713484" y="2944092"/>
                  <a:ext cx="174648" cy="620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B176C703-FA41-4F6C-B5B3-29F7664EB373}"/>
                    </a:ext>
                  </a:extLst>
                </p:cNvPr>
                <p:cNvCxnSpPr/>
                <p:nvPr/>
              </p:nvCxnSpPr>
              <p:spPr>
                <a:xfrm>
                  <a:off x="6691536" y="3009183"/>
                  <a:ext cx="210705" cy="7600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63536B55-211F-4A45-B6B7-DD9B57D484D6}"/>
                    </a:ext>
                  </a:extLst>
                </p:cNvPr>
                <p:cNvCxnSpPr/>
                <p:nvPr/>
              </p:nvCxnSpPr>
              <p:spPr>
                <a:xfrm flipH="1">
                  <a:off x="6676347" y="3006171"/>
                  <a:ext cx="211785" cy="870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70F6929-6D7C-4E56-AEC9-904D384C28C0}"/>
                    </a:ext>
                  </a:extLst>
                </p:cNvPr>
                <p:cNvCxnSpPr/>
                <p:nvPr/>
              </p:nvCxnSpPr>
              <p:spPr>
                <a:xfrm flipH="1" flipV="1">
                  <a:off x="6545406" y="3657456"/>
                  <a:ext cx="245946" cy="6324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1CBA1B9C-69CA-4F77-A47F-21D0ECDB3439}"/>
                    </a:ext>
                  </a:extLst>
                </p:cNvPr>
                <p:cNvCxnSpPr/>
                <p:nvPr/>
              </p:nvCxnSpPr>
              <p:spPr>
                <a:xfrm flipH="1">
                  <a:off x="6790305" y="3658400"/>
                  <a:ext cx="251459" cy="600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AD73749B-89B9-4785-861A-C4B51AEDC5F5}"/>
                    </a:ext>
                  </a:extLst>
                </p:cNvPr>
                <p:cNvCxnSpPr/>
                <p:nvPr/>
              </p:nvCxnSpPr>
              <p:spPr>
                <a:xfrm>
                  <a:off x="6731000" y="2833140"/>
                  <a:ext cx="129381" cy="535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C75F6644-DCD3-4AD5-8FAD-991A61EA8F0D}"/>
                    </a:ext>
                  </a:extLst>
                </p:cNvPr>
                <p:cNvCxnSpPr/>
                <p:nvPr/>
              </p:nvCxnSpPr>
              <p:spPr>
                <a:xfrm>
                  <a:off x="6723857" y="2890353"/>
                  <a:ext cx="145803" cy="5373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18D6A485-9BC3-4FFF-A117-7BE50FC88777}"/>
                    </a:ext>
                  </a:extLst>
                </p:cNvPr>
                <p:cNvCxnSpPr/>
                <p:nvPr/>
              </p:nvCxnSpPr>
              <p:spPr>
                <a:xfrm>
                  <a:off x="6677427" y="3091215"/>
                  <a:ext cx="249350" cy="859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67C36914-DB1A-401D-9B32-321CDAD970A3}"/>
                    </a:ext>
                  </a:extLst>
                </p:cNvPr>
                <p:cNvCxnSpPr/>
                <p:nvPr/>
              </p:nvCxnSpPr>
              <p:spPr>
                <a:xfrm flipH="1">
                  <a:off x="6658807" y="3086435"/>
                  <a:ext cx="249188" cy="9076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B82C001E-628C-4460-BB15-6C6117B18DFF}"/>
                    </a:ext>
                  </a:extLst>
                </p:cNvPr>
                <p:cNvCxnSpPr/>
                <p:nvPr/>
              </p:nvCxnSpPr>
              <p:spPr>
                <a:xfrm>
                  <a:off x="6657052" y="3178501"/>
                  <a:ext cx="288345" cy="9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9B824C98-B0CE-4E23-8B3A-512536AE5AC4}"/>
                    </a:ext>
                  </a:extLst>
                </p:cNvPr>
                <p:cNvCxnSpPr/>
                <p:nvPr/>
              </p:nvCxnSpPr>
              <p:spPr>
                <a:xfrm flipH="1">
                  <a:off x="6637147" y="3173994"/>
                  <a:ext cx="289916" cy="1005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544882E0-B19D-41D4-96E5-CE45C79DCD62}"/>
                    </a:ext>
                  </a:extLst>
                </p:cNvPr>
                <p:cNvCxnSpPr/>
                <p:nvPr/>
              </p:nvCxnSpPr>
              <p:spPr>
                <a:xfrm>
                  <a:off x="6630789" y="3275993"/>
                  <a:ext cx="348571" cy="119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4211AB0D-3373-414C-AABC-8D590B0C47D0}"/>
                    </a:ext>
                  </a:extLst>
                </p:cNvPr>
                <p:cNvCxnSpPr/>
                <p:nvPr/>
              </p:nvCxnSpPr>
              <p:spPr>
                <a:xfrm flipH="1">
                  <a:off x="6603184" y="3279220"/>
                  <a:ext cx="347544" cy="1176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388EA595-9198-4226-AF77-3E0E8865749F}"/>
                    </a:ext>
                  </a:extLst>
                </p:cNvPr>
                <p:cNvCxnSpPr/>
                <p:nvPr/>
              </p:nvCxnSpPr>
              <p:spPr>
                <a:xfrm>
                  <a:off x="6602670" y="3394962"/>
                  <a:ext cx="404295" cy="1246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2B6E4E0-BD05-465A-BCED-6E13B91820CB}"/>
                    </a:ext>
                  </a:extLst>
                </p:cNvPr>
                <p:cNvCxnSpPr/>
                <p:nvPr/>
              </p:nvCxnSpPr>
              <p:spPr>
                <a:xfrm flipH="1">
                  <a:off x="6574038" y="3396784"/>
                  <a:ext cx="409515" cy="1219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872A41F1-F720-4817-96D4-71AEAB9FA642}"/>
                    </a:ext>
                  </a:extLst>
                </p:cNvPr>
                <p:cNvCxnSpPr/>
                <p:nvPr/>
              </p:nvCxnSpPr>
              <p:spPr>
                <a:xfrm>
                  <a:off x="6574808" y="3516880"/>
                  <a:ext cx="460789" cy="1407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A73DD08-10F9-4FDA-B49F-BECD9A0833F4}"/>
                    </a:ext>
                  </a:extLst>
                </p:cNvPr>
                <p:cNvCxnSpPr/>
                <p:nvPr/>
              </p:nvCxnSpPr>
              <p:spPr>
                <a:xfrm flipH="1">
                  <a:off x="6545406" y="3518372"/>
                  <a:ext cx="467294" cy="1390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7C6C6C-9635-4F57-BD29-4148060018CB}"/>
                  </a:ext>
                </a:extLst>
              </p:cNvPr>
              <p:cNvSpPr txBox="1"/>
              <p:nvPr/>
            </p:nvSpPr>
            <p:spPr>
              <a:xfrm>
                <a:off x="179581" y="5877050"/>
                <a:ext cx="2163939" cy="873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" pitchFamily="2" charset="-127"/>
                    <a:ea typeface="나눔고딕" pitchFamily="2" charset="-127"/>
                  </a:rPr>
                  <a:t>Base station</a:t>
                </a:r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3E3D638-7ADE-47A7-BD44-9B8C9A05B797}"/>
                </a:ext>
              </a:extLst>
            </p:cNvPr>
            <p:cNvGrpSpPr/>
            <p:nvPr/>
          </p:nvGrpSpPr>
          <p:grpSpPr>
            <a:xfrm>
              <a:off x="1895736" y="3267285"/>
              <a:ext cx="170151" cy="339728"/>
              <a:chOff x="4444298" y="6083126"/>
              <a:chExt cx="170481" cy="278509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8AAFC85C-28CB-4B90-BE65-CC31DB27EB1D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4072967-8D1C-4FA9-B293-8C9068F66830}"/>
                  </a:ext>
                </a:extLst>
              </p:cNvPr>
              <p:cNvSpPr/>
              <p:nvPr/>
            </p:nvSpPr>
            <p:spPr>
              <a:xfrm>
                <a:off x="4458817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71D30802-A09F-4F69-BBCB-9FDA6093EE52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71667E0-6AA4-4EC0-B204-79C3D627A452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B25BD77-E230-4929-AE36-40895B5CB83E}"/>
                </a:ext>
              </a:extLst>
            </p:cNvPr>
            <p:cNvGrpSpPr/>
            <p:nvPr/>
          </p:nvGrpSpPr>
          <p:grpSpPr>
            <a:xfrm>
              <a:off x="3948600" y="2695829"/>
              <a:ext cx="170151" cy="339728"/>
              <a:chOff x="4444298" y="6083126"/>
              <a:chExt cx="170481" cy="278509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FFB9E863-715F-4335-803C-D4F000C2F9ED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091ABE3-3590-4F02-8F3C-7B17ACFA0586}"/>
                  </a:ext>
                </a:extLst>
              </p:cNvPr>
              <p:cNvSpPr/>
              <p:nvPr/>
            </p:nvSpPr>
            <p:spPr>
              <a:xfrm>
                <a:off x="4458817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E8961ABA-F28E-4B68-854A-696221E90A5A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83FDD13-C2B5-410D-9A10-686DF171BD2C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E411F5C-3D0F-4B4B-AB27-9C4DB598168A}"/>
                </a:ext>
              </a:extLst>
            </p:cNvPr>
            <p:cNvGrpSpPr/>
            <p:nvPr/>
          </p:nvGrpSpPr>
          <p:grpSpPr>
            <a:xfrm>
              <a:off x="4270723" y="3628045"/>
              <a:ext cx="170151" cy="339728"/>
              <a:chOff x="4444298" y="6083126"/>
              <a:chExt cx="170481" cy="278509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74617FB8-B508-4E64-8AD3-5E3F6E62FAC8}"/>
                  </a:ext>
                </a:extLst>
              </p:cNvPr>
              <p:cNvSpPr/>
              <p:nvPr/>
            </p:nvSpPr>
            <p:spPr>
              <a:xfrm>
                <a:off x="4444298" y="6083126"/>
                <a:ext cx="170481" cy="278509"/>
              </a:xfrm>
              <a:prstGeom prst="roundRect">
                <a:avLst>
                  <a:gd name="adj" fmla="val 11286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40BFB1D-DBE0-4A0D-B73A-E2067528EA3A}"/>
                  </a:ext>
                </a:extLst>
              </p:cNvPr>
              <p:cNvSpPr/>
              <p:nvPr/>
            </p:nvSpPr>
            <p:spPr>
              <a:xfrm>
                <a:off x="4458814" y="6107942"/>
                <a:ext cx="140648" cy="213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4691894-A3FD-46E0-87DF-5F3C0880DD3A}"/>
                  </a:ext>
                </a:extLst>
              </p:cNvPr>
              <p:cNvSpPr/>
              <p:nvPr/>
            </p:nvSpPr>
            <p:spPr>
              <a:xfrm>
                <a:off x="4507487" y="6092827"/>
                <a:ext cx="43286" cy="542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AB460766-2B16-40DB-B44A-3F35095441AA}"/>
                  </a:ext>
                </a:extLst>
              </p:cNvPr>
              <p:cNvSpPr/>
              <p:nvPr/>
            </p:nvSpPr>
            <p:spPr>
              <a:xfrm>
                <a:off x="4512881" y="6327454"/>
                <a:ext cx="30512" cy="30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011" tIns="42005" rIns="84011" bIns="42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36149A1-B6AB-4810-A614-72ED1CC55733}"/>
                </a:ext>
              </a:extLst>
            </p:cNvPr>
            <p:cNvGrpSpPr/>
            <p:nvPr/>
          </p:nvGrpSpPr>
          <p:grpSpPr>
            <a:xfrm rot="20629498">
              <a:off x="2160224" y="2506837"/>
              <a:ext cx="1086785" cy="722066"/>
              <a:chOff x="2321379" y="3859225"/>
              <a:chExt cx="569112" cy="324850"/>
            </a:xfrm>
            <a:solidFill>
              <a:schemeClr val="accent4">
                <a:lumMod val="75000"/>
                <a:alpha val="40000"/>
              </a:schemeClr>
            </a:solidFill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46FA7764-3F85-4129-AB80-C6A1565C5048}"/>
                  </a:ext>
                </a:extLst>
              </p:cNvPr>
              <p:cNvSpPr/>
              <p:nvPr/>
            </p:nvSpPr>
            <p:spPr>
              <a:xfrm rot="20165286">
                <a:off x="2321379" y="3987935"/>
                <a:ext cx="556891" cy="90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C6754BE2-F187-42E2-A89B-E4AF0F74205E}"/>
                  </a:ext>
                </a:extLst>
              </p:cNvPr>
              <p:cNvSpPr/>
              <p:nvPr/>
            </p:nvSpPr>
            <p:spPr>
              <a:xfrm rot="17433506">
                <a:off x="2662591" y="4011160"/>
                <a:ext cx="277747" cy="680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AB5DCADA-0904-401E-BFA0-F6D70E8DAB2C}"/>
                  </a:ext>
                </a:extLst>
              </p:cNvPr>
              <p:cNvSpPr/>
              <p:nvPr/>
            </p:nvSpPr>
            <p:spPr>
              <a:xfrm rot="19247327">
                <a:off x="2488076" y="4023270"/>
                <a:ext cx="402415" cy="790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7486B2A-291D-465E-BE47-BF23FD943561}"/>
                  </a:ext>
                </a:extLst>
              </p:cNvPr>
              <p:cNvSpPr/>
              <p:nvPr/>
            </p:nvSpPr>
            <p:spPr>
              <a:xfrm rot="1208636" flipV="1">
                <a:off x="2582282" y="3859225"/>
                <a:ext cx="277747" cy="680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1CE5F5F2-A579-4EC5-991F-D060F3DA3B14}"/>
                  </a:ext>
                </a:extLst>
              </p:cNvPr>
              <p:cNvSpPr/>
              <p:nvPr/>
            </p:nvSpPr>
            <p:spPr>
              <a:xfrm rot="20994815" flipV="1">
                <a:off x="2433454" y="3927308"/>
                <a:ext cx="402415" cy="790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76EC19C-B65F-444B-B4A8-CDBC7EAFC714}"/>
                </a:ext>
              </a:extLst>
            </p:cNvPr>
            <p:cNvGrpSpPr/>
            <p:nvPr/>
          </p:nvGrpSpPr>
          <p:grpSpPr>
            <a:xfrm>
              <a:off x="7176720" y="2574561"/>
              <a:ext cx="3023779" cy="1717581"/>
              <a:chOff x="7279309" y="4137671"/>
              <a:chExt cx="2584438" cy="1522026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91DF9019-3BC6-45AF-A2AD-F0CBD1F6DCFD}"/>
                  </a:ext>
                </a:extLst>
              </p:cNvPr>
              <p:cNvCxnSpPr/>
              <p:nvPr/>
            </p:nvCxnSpPr>
            <p:spPr>
              <a:xfrm>
                <a:off x="8542593" y="5061230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4657F40-C3BA-46DB-BDFA-92B0C4A627B8}"/>
                  </a:ext>
                </a:extLst>
              </p:cNvPr>
              <p:cNvCxnSpPr/>
              <p:nvPr/>
            </p:nvCxnSpPr>
            <p:spPr>
              <a:xfrm>
                <a:off x="9745771" y="5036500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26C96-E39B-40D6-A3C2-18B3AA616C7E}"/>
                  </a:ext>
                </a:extLst>
              </p:cNvPr>
              <p:cNvSpPr txBox="1"/>
              <p:nvPr/>
            </p:nvSpPr>
            <p:spPr>
              <a:xfrm>
                <a:off x="7912757" y="5434691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4451182-782E-4DF8-A9E4-A7BD46F9E45F}"/>
                  </a:ext>
                </a:extLst>
              </p:cNvPr>
              <p:cNvSpPr txBox="1"/>
              <p:nvPr/>
            </p:nvSpPr>
            <p:spPr>
              <a:xfrm>
                <a:off x="7913889" y="5174283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39D7F060-E600-493A-BB2A-80B9AF90258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52670" y="5293173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90" name="꺾인 연결선 127">
                <a:extLst>
                  <a:ext uri="{FF2B5EF4-FFF2-40B4-BE49-F238E27FC236}">
                    <a16:creationId xmlns:a16="http://schemas.microsoft.com/office/drawing/2014/main" id="{9D3832AC-7210-4738-ADE2-5E3F5C051E3E}"/>
                  </a:ext>
                </a:extLst>
              </p:cNvPr>
              <p:cNvCxnSpPr>
                <a:stCxn id="89" idx="0"/>
                <a:endCxn id="97" idx="3"/>
              </p:cNvCxnSpPr>
              <p:nvPr/>
            </p:nvCxnSpPr>
            <p:spPr>
              <a:xfrm rot="5400000">
                <a:off x="9656399" y="5389893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오각형 335">
                <a:extLst>
                  <a:ext uri="{FF2B5EF4-FFF2-40B4-BE49-F238E27FC236}">
                    <a16:creationId xmlns:a16="http://schemas.microsoft.com/office/drawing/2014/main" id="{276F971B-BC38-4F18-8394-834A65648BB8}"/>
                  </a:ext>
                </a:extLst>
              </p:cNvPr>
              <p:cNvSpPr/>
              <p:nvPr/>
            </p:nvSpPr>
            <p:spPr>
              <a:xfrm rot="10800000">
                <a:off x="8146214" y="5228480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28E21ABA-8C0A-4450-A4B1-4408DB377045}"/>
                  </a:ext>
                </a:extLst>
              </p:cNvPr>
              <p:cNvGrpSpPr/>
              <p:nvPr/>
            </p:nvGrpSpPr>
            <p:grpSpPr>
              <a:xfrm>
                <a:off x="8142202" y="5289748"/>
                <a:ext cx="575207" cy="339940"/>
                <a:chOff x="8857427" y="4798643"/>
                <a:chExt cx="772181" cy="339940"/>
              </a:xfrm>
            </p:grpSpPr>
            <p:sp>
              <p:nvSpPr>
                <p:cNvPr id="138" name="오각형 336">
                  <a:extLst>
                    <a:ext uri="{FF2B5EF4-FFF2-40B4-BE49-F238E27FC236}">
                      <a16:creationId xmlns:a16="http://schemas.microsoft.com/office/drawing/2014/main" id="{38A4B5A6-DC23-4C4D-890E-11CEEEBCDE85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A28062-4CDE-42AB-814F-77E4343DB138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B236724-4A3C-43AC-9152-3C12D8E2B3A7}"/>
                  </a:ext>
                </a:extLst>
              </p:cNvPr>
              <p:cNvGrpSpPr/>
              <p:nvPr/>
            </p:nvGrpSpPr>
            <p:grpSpPr>
              <a:xfrm>
                <a:off x="7885245" y="5399081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36" name="꺾인 연결선 344">
                  <a:extLst>
                    <a:ext uri="{FF2B5EF4-FFF2-40B4-BE49-F238E27FC236}">
                      <a16:creationId xmlns:a16="http://schemas.microsoft.com/office/drawing/2014/main" id="{4FC3BC36-8B69-4EEB-A3F0-F8EBCF68D211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D87D13B-A40D-4717-8303-7262103EF83B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E5F8F93-A90C-434C-9111-7F1D4D1B6F7A}"/>
                  </a:ext>
                </a:extLst>
              </p:cNvPr>
              <p:cNvGrpSpPr/>
              <p:nvPr/>
            </p:nvGrpSpPr>
            <p:grpSpPr>
              <a:xfrm>
                <a:off x="8722052" y="5408567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34" name="꺾인 연결선 342">
                  <a:extLst>
                    <a:ext uri="{FF2B5EF4-FFF2-40B4-BE49-F238E27FC236}">
                      <a16:creationId xmlns:a16="http://schemas.microsoft.com/office/drawing/2014/main" id="{FDCE573C-2E8F-4602-9F94-F338D660C1DC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CAE0383F-C631-45AA-9BE6-7264C30E495C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4E037188-3B08-4148-A3A0-3CA0D3ACF24E}"/>
                  </a:ext>
                </a:extLst>
              </p:cNvPr>
              <p:cNvCxnSpPr/>
              <p:nvPr/>
            </p:nvCxnSpPr>
            <p:spPr>
              <a:xfrm>
                <a:off x="8720055" y="5475405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85BE86D5-A24E-45F3-950B-16E970718C37}"/>
                  </a:ext>
                </a:extLst>
              </p:cNvPr>
              <p:cNvCxnSpPr/>
              <p:nvPr/>
            </p:nvCxnSpPr>
            <p:spPr>
              <a:xfrm>
                <a:off x="7952467" y="5458181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모서리가 둥근 직사각형 143">
                <a:extLst>
                  <a:ext uri="{FF2B5EF4-FFF2-40B4-BE49-F238E27FC236}">
                    <a16:creationId xmlns:a16="http://schemas.microsoft.com/office/drawing/2014/main" id="{9CD0F10C-42B4-4CF3-8282-9760F28488A8}"/>
                  </a:ext>
                </a:extLst>
              </p:cNvPr>
              <p:cNvSpPr/>
              <p:nvPr/>
            </p:nvSpPr>
            <p:spPr>
              <a:xfrm>
                <a:off x="8888234" y="5319124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CFE54E-C4A0-449C-AAB6-40D393763917}"/>
                  </a:ext>
                </a:extLst>
              </p:cNvPr>
              <p:cNvSpPr txBox="1"/>
              <p:nvPr/>
            </p:nvSpPr>
            <p:spPr>
              <a:xfrm>
                <a:off x="7912960" y="4398079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2C189DB-E3A6-4FF1-801B-D4A9DFEE3497}"/>
                  </a:ext>
                </a:extLst>
              </p:cNvPr>
              <p:cNvSpPr txBox="1"/>
              <p:nvPr/>
            </p:nvSpPr>
            <p:spPr>
              <a:xfrm>
                <a:off x="7914092" y="4137671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id="{3C85C895-7C21-42A4-B0BB-AB9BF7248A82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75203" y="4256561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101" name="꺾인 연결선 127">
                <a:extLst>
                  <a:ext uri="{FF2B5EF4-FFF2-40B4-BE49-F238E27FC236}">
                    <a16:creationId xmlns:a16="http://schemas.microsoft.com/office/drawing/2014/main" id="{29C7C2C6-EA08-433C-9FB9-9FC7A63741F6}"/>
                  </a:ext>
                </a:extLst>
              </p:cNvPr>
              <p:cNvCxnSpPr>
                <a:stCxn id="100" idx="0"/>
                <a:endCxn id="108" idx="3"/>
              </p:cNvCxnSpPr>
              <p:nvPr/>
            </p:nvCxnSpPr>
            <p:spPr>
              <a:xfrm rot="5400000">
                <a:off x="9678932" y="4353281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오각형 335">
                <a:extLst>
                  <a:ext uri="{FF2B5EF4-FFF2-40B4-BE49-F238E27FC236}">
                    <a16:creationId xmlns:a16="http://schemas.microsoft.com/office/drawing/2014/main" id="{ED28D81A-7C1D-4629-B025-BF17B3E3F89C}"/>
                  </a:ext>
                </a:extLst>
              </p:cNvPr>
              <p:cNvSpPr/>
              <p:nvPr/>
            </p:nvSpPr>
            <p:spPr>
              <a:xfrm rot="10800000">
                <a:off x="8168747" y="4191868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D45E0B9-1464-48F9-90AD-C71B5C78C429}"/>
                  </a:ext>
                </a:extLst>
              </p:cNvPr>
              <p:cNvGrpSpPr/>
              <p:nvPr/>
            </p:nvGrpSpPr>
            <p:grpSpPr>
              <a:xfrm>
                <a:off x="8164735" y="4253136"/>
                <a:ext cx="575207" cy="339940"/>
                <a:chOff x="8857427" y="4798643"/>
                <a:chExt cx="772181" cy="339940"/>
              </a:xfrm>
            </p:grpSpPr>
            <p:sp>
              <p:nvSpPr>
                <p:cNvPr id="132" name="오각형 447">
                  <a:extLst>
                    <a:ext uri="{FF2B5EF4-FFF2-40B4-BE49-F238E27FC236}">
                      <a16:creationId xmlns:a16="http://schemas.microsoft.com/office/drawing/2014/main" id="{8B832A90-4CA1-4BEF-925F-714C29DBC730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A46FE0B-2F11-49BF-BEE5-D0A8499F26D9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9258B4A-5B90-4677-B576-7B78414238EA}"/>
                  </a:ext>
                </a:extLst>
              </p:cNvPr>
              <p:cNvGrpSpPr/>
              <p:nvPr/>
            </p:nvGrpSpPr>
            <p:grpSpPr>
              <a:xfrm>
                <a:off x="7907778" y="4362469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30" name="꺾인 연결선 344">
                  <a:extLst>
                    <a:ext uri="{FF2B5EF4-FFF2-40B4-BE49-F238E27FC236}">
                      <a16:creationId xmlns:a16="http://schemas.microsoft.com/office/drawing/2014/main" id="{62BF84CE-D295-459C-8E9C-39B88688EDA9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35531D5A-18E7-409F-A97E-A664AA319F90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B684CCF3-8B3E-40F8-B3A1-C57522882FEB}"/>
                  </a:ext>
                </a:extLst>
              </p:cNvPr>
              <p:cNvGrpSpPr/>
              <p:nvPr/>
            </p:nvGrpSpPr>
            <p:grpSpPr>
              <a:xfrm>
                <a:off x="8744585" y="4371955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28" name="꺾인 연결선 443">
                  <a:extLst>
                    <a:ext uri="{FF2B5EF4-FFF2-40B4-BE49-F238E27FC236}">
                      <a16:creationId xmlns:a16="http://schemas.microsoft.com/office/drawing/2014/main" id="{C503B07C-48A1-46A4-8660-8CCF265466EB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C318915-7751-4474-AAD9-79BD27746770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87952D97-72E4-421D-949F-330082EE9ABC}"/>
                  </a:ext>
                </a:extLst>
              </p:cNvPr>
              <p:cNvCxnSpPr/>
              <p:nvPr/>
            </p:nvCxnSpPr>
            <p:spPr>
              <a:xfrm>
                <a:off x="8742588" y="4438793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D487FC93-07C7-414B-BF6C-FA7211FFD14C}"/>
                  </a:ext>
                </a:extLst>
              </p:cNvPr>
              <p:cNvCxnSpPr/>
              <p:nvPr/>
            </p:nvCxnSpPr>
            <p:spPr>
              <a:xfrm>
                <a:off x="7975000" y="4421569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모서리가 둥근 직사각형 143">
                <a:extLst>
                  <a:ext uri="{FF2B5EF4-FFF2-40B4-BE49-F238E27FC236}">
                    <a16:creationId xmlns:a16="http://schemas.microsoft.com/office/drawing/2014/main" id="{B40AC15E-5D7D-445B-9877-4A89FE860C9C}"/>
                  </a:ext>
                </a:extLst>
              </p:cNvPr>
              <p:cNvSpPr/>
              <p:nvPr/>
            </p:nvSpPr>
            <p:spPr>
              <a:xfrm>
                <a:off x="8910767" y="4282512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7DFA38-538C-4B9B-AAC9-3113FACED9E5}"/>
                  </a:ext>
                </a:extLst>
              </p:cNvPr>
              <p:cNvSpPr txBox="1"/>
              <p:nvPr/>
            </p:nvSpPr>
            <p:spPr>
              <a:xfrm>
                <a:off x="7927395" y="4817574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Re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18453C3-1928-4C41-87DF-6515D0F0BC08}"/>
                  </a:ext>
                </a:extLst>
              </p:cNvPr>
              <p:cNvSpPr txBox="1"/>
              <p:nvPr/>
            </p:nvSpPr>
            <p:spPr>
              <a:xfrm>
                <a:off x="7936147" y="4557166"/>
                <a:ext cx="363924" cy="225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+mj-lt"/>
                  </a:rPr>
                  <a:t>Im</a:t>
                </a:r>
                <a:endParaRPr lang="ko-KR" altLang="en-US" sz="1050" dirty="0">
                  <a:latin typeface="+mj-lt"/>
                </a:endParaRPr>
              </a:p>
            </p:txBody>
          </p:sp>
          <p:sp>
            <p:nvSpPr>
              <p:cNvPr id="111" name="이등변 삼각형 110">
                <a:extLst>
                  <a:ext uri="{FF2B5EF4-FFF2-40B4-BE49-F238E27FC236}">
                    <a16:creationId xmlns:a16="http://schemas.microsoft.com/office/drawing/2014/main" id="{E4F79F56-509F-45CC-A0B8-4140D11A9F5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9689638" y="4676056"/>
                <a:ext cx="174109" cy="13830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cxnSp>
            <p:nvCxnSpPr>
              <p:cNvPr id="112" name="꺾인 연결선 127">
                <a:extLst>
                  <a:ext uri="{FF2B5EF4-FFF2-40B4-BE49-F238E27FC236}">
                    <a16:creationId xmlns:a16="http://schemas.microsoft.com/office/drawing/2014/main" id="{A35F0B1A-B56A-435D-9F8E-F3D3EF28EC30}"/>
                  </a:ext>
                </a:extLst>
              </p:cNvPr>
              <p:cNvCxnSpPr>
                <a:cxnSpLocks/>
                <a:stCxn id="111" idx="0"/>
                <a:endCxn id="119" idx="3"/>
              </p:cNvCxnSpPr>
              <p:nvPr/>
            </p:nvCxnSpPr>
            <p:spPr>
              <a:xfrm rot="5400000">
                <a:off x="9693367" y="4772776"/>
                <a:ext cx="41741" cy="12491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오각형 335">
                <a:extLst>
                  <a:ext uri="{FF2B5EF4-FFF2-40B4-BE49-F238E27FC236}">
                    <a16:creationId xmlns:a16="http://schemas.microsoft.com/office/drawing/2014/main" id="{F0C8D608-4942-4FDA-A749-38FB973B588F}"/>
                  </a:ext>
                </a:extLst>
              </p:cNvPr>
              <p:cNvSpPr/>
              <p:nvPr/>
            </p:nvSpPr>
            <p:spPr>
              <a:xfrm rot="10800000">
                <a:off x="8183182" y="4611363"/>
                <a:ext cx="571776" cy="339940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j-lt"/>
                </a:endParaRP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AB8E900C-182D-4F86-A146-A91C3077A79F}"/>
                  </a:ext>
                </a:extLst>
              </p:cNvPr>
              <p:cNvGrpSpPr/>
              <p:nvPr/>
            </p:nvGrpSpPr>
            <p:grpSpPr>
              <a:xfrm>
                <a:off x="8179170" y="4672631"/>
                <a:ext cx="575207" cy="339940"/>
                <a:chOff x="8857427" y="4798643"/>
                <a:chExt cx="772181" cy="339940"/>
              </a:xfrm>
            </p:grpSpPr>
            <p:sp>
              <p:nvSpPr>
                <p:cNvPr id="126" name="오각형 336">
                  <a:extLst>
                    <a:ext uri="{FF2B5EF4-FFF2-40B4-BE49-F238E27FC236}">
                      <a16:creationId xmlns:a16="http://schemas.microsoft.com/office/drawing/2014/main" id="{E6DB8254-ED5A-4C10-BB2A-87CD86C25B5F}"/>
                    </a:ext>
                  </a:extLst>
                </p:cNvPr>
                <p:cNvSpPr/>
                <p:nvPr/>
              </p:nvSpPr>
              <p:spPr>
                <a:xfrm rot="10800000">
                  <a:off x="8857427" y="4798643"/>
                  <a:ext cx="757978" cy="33994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03203EE-3804-46EF-BC30-C4C8F9B27115}"/>
                    </a:ext>
                  </a:extLst>
                </p:cNvPr>
                <p:cNvSpPr txBox="1"/>
                <p:nvPr/>
              </p:nvSpPr>
              <p:spPr>
                <a:xfrm>
                  <a:off x="8951841" y="4828760"/>
                  <a:ext cx="677767" cy="245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345F6A0-F894-4AB9-A8FD-2DFAEFE73653}"/>
                  </a:ext>
                </a:extLst>
              </p:cNvPr>
              <p:cNvGrpSpPr/>
              <p:nvPr/>
            </p:nvGrpSpPr>
            <p:grpSpPr>
              <a:xfrm>
                <a:off x="7922213" y="4781964"/>
                <a:ext cx="254182" cy="91637"/>
                <a:chOff x="92211" y="5800797"/>
                <a:chExt cx="262782" cy="119263"/>
              </a:xfrm>
            </p:grpSpPr>
            <p:cxnSp>
              <p:nvCxnSpPr>
                <p:cNvPr id="124" name="꺾인 연결선 344">
                  <a:extLst>
                    <a:ext uri="{FF2B5EF4-FFF2-40B4-BE49-F238E27FC236}">
                      <a16:creationId xmlns:a16="http://schemas.microsoft.com/office/drawing/2014/main" id="{71FF10BD-BD8B-425A-B765-92C07AAE23E6}"/>
                    </a:ext>
                  </a:extLst>
                </p:cNvPr>
                <p:cNvCxnSpPr/>
                <p:nvPr/>
              </p:nvCxnSpPr>
              <p:spPr>
                <a:xfrm flipV="1">
                  <a:off x="106853" y="5800797"/>
                  <a:ext cx="248140" cy="7983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2B29A1E-7593-40B7-8A9C-1E3D639FEB52}"/>
                    </a:ext>
                  </a:extLst>
                </p:cNvPr>
                <p:cNvSpPr/>
                <p:nvPr/>
              </p:nvSpPr>
              <p:spPr>
                <a:xfrm>
                  <a:off x="92211" y="5874341"/>
                  <a:ext cx="16029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DFE699A4-2D50-4EFA-B5CE-2EBA7485785D}"/>
                  </a:ext>
                </a:extLst>
              </p:cNvPr>
              <p:cNvGrpSpPr/>
              <p:nvPr/>
            </p:nvGrpSpPr>
            <p:grpSpPr>
              <a:xfrm>
                <a:off x="8759020" y="4791450"/>
                <a:ext cx="106433" cy="113056"/>
                <a:chOff x="1234133" y="5844913"/>
                <a:chExt cx="110034" cy="106978"/>
              </a:xfrm>
            </p:grpSpPr>
            <p:cxnSp>
              <p:nvCxnSpPr>
                <p:cNvPr id="122" name="꺾인 연결선 342">
                  <a:extLst>
                    <a:ext uri="{FF2B5EF4-FFF2-40B4-BE49-F238E27FC236}">
                      <a16:creationId xmlns:a16="http://schemas.microsoft.com/office/drawing/2014/main" id="{D9070C98-552C-4490-B92B-B08AD460B618}"/>
                    </a:ext>
                  </a:extLst>
                </p:cNvPr>
                <p:cNvCxnSpPr/>
                <p:nvPr/>
              </p:nvCxnSpPr>
              <p:spPr>
                <a:xfrm>
                  <a:off x="1234133" y="5844913"/>
                  <a:ext cx="82837" cy="72031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1E1760E5-3AF8-4874-ACC9-F4EF1BB90D5A}"/>
                    </a:ext>
                  </a:extLst>
                </p:cNvPr>
                <p:cNvSpPr/>
                <p:nvPr/>
              </p:nvSpPr>
              <p:spPr>
                <a:xfrm>
                  <a:off x="1257099" y="5910022"/>
                  <a:ext cx="87068" cy="41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+mj-lt"/>
                  </a:endParaRPr>
                </a:p>
              </p:txBody>
            </p:sp>
          </p:grp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BC0852AA-7A0F-41E4-AC00-A7B9F07F6461}"/>
                  </a:ext>
                </a:extLst>
              </p:cNvPr>
              <p:cNvCxnSpPr/>
              <p:nvPr/>
            </p:nvCxnSpPr>
            <p:spPr>
              <a:xfrm>
                <a:off x="8757023" y="4858288"/>
                <a:ext cx="1660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A6A2DBF9-E8DD-4130-8650-C8A40B9B6F80}"/>
                  </a:ext>
                </a:extLst>
              </p:cNvPr>
              <p:cNvCxnSpPr/>
              <p:nvPr/>
            </p:nvCxnSpPr>
            <p:spPr>
              <a:xfrm>
                <a:off x="7989435" y="4841064"/>
                <a:ext cx="18358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모서리가 둥근 직사각형 143">
                <a:extLst>
                  <a:ext uri="{FF2B5EF4-FFF2-40B4-BE49-F238E27FC236}">
                    <a16:creationId xmlns:a16="http://schemas.microsoft.com/office/drawing/2014/main" id="{C6F7137A-3A63-4CB2-BBFE-6028AFDE2932}"/>
                  </a:ext>
                </a:extLst>
              </p:cNvPr>
              <p:cNvSpPr/>
              <p:nvPr/>
            </p:nvSpPr>
            <p:spPr>
              <a:xfrm>
                <a:off x="8925202" y="4702007"/>
                <a:ext cx="726580" cy="308190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RF chain</a:t>
                </a:r>
              </a:p>
            </p:txBody>
          </p:sp>
          <p:sp>
            <p:nvSpPr>
              <p:cNvPr id="120" name="직사각형 38">
                <a:extLst>
                  <a:ext uri="{FF2B5EF4-FFF2-40B4-BE49-F238E27FC236}">
                    <a16:creationId xmlns:a16="http://schemas.microsoft.com/office/drawing/2014/main" id="{E38B01FB-3CA4-416B-BC7B-3EC186883D98}"/>
                  </a:ext>
                </a:extLst>
              </p:cNvPr>
              <p:cNvSpPr/>
              <p:nvPr/>
            </p:nvSpPr>
            <p:spPr>
              <a:xfrm>
                <a:off x="7279309" y="4274010"/>
                <a:ext cx="669145" cy="13027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</a:rPr>
                  <a:t>Precoder</a:t>
                </a:r>
                <a:endParaRPr lang="ko-KR" altLang="en-US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F104F2A0-E335-40EA-BEF8-CF10A3207B9C}"/>
                  </a:ext>
                </a:extLst>
              </p:cNvPr>
              <p:cNvCxnSpPr/>
              <p:nvPr/>
            </p:nvCxnSpPr>
            <p:spPr>
              <a:xfrm>
                <a:off x="9235689" y="5084758"/>
                <a:ext cx="0" cy="1437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9ED6C93-8386-4614-AD04-C59BF0798486}"/>
                </a:ext>
              </a:extLst>
            </p:cNvPr>
            <p:cNvSpPr/>
            <p:nvPr/>
          </p:nvSpPr>
          <p:spPr>
            <a:xfrm rot="5400000">
              <a:off x="7461644" y="1497807"/>
              <a:ext cx="2471702" cy="392901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A647F51-05D7-44EA-A63E-C61D8E546E25}"/>
                </a:ext>
              </a:extLst>
            </p:cNvPr>
            <p:cNvSpPr/>
            <p:nvPr/>
          </p:nvSpPr>
          <p:spPr>
            <a:xfrm rot="5400000">
              <a:off x="3008597" y="2090745"/>
              <a:ext cx="681257" cy="71639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C016B9B-CAC9-4D93-A31A-B6CEB365CD84}"/>
                </a:ext>
              </a:extLst>
            </p:cNvPr>
            <p:cNvCxnSpPr>
              <a:cxnSpLocks/>
              <a:stCxn id="141" idx="0"/>
              <a:endCxn id="140" idx="4"/>
            </p:cNvCxnSpPr>
            <p:nvPr/>
          </p:nvCxnSpPr>
          <p:spPr>
            <a:xfrm>
              <a:off x="3707421" y="2448941"/>
              <a:ext cx="3025569" cy="101337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4C054FB-1F00-4588-8228-0EE41646819B}"/>
                  </a:ext>
                </a:extLst>
              </p:cNvPr>
              <p:cNvSpPr txBox="1"/>
              <p:nvPr/>
            </p:nvSpPr>
            <p:spPr>
              <a:xfrm>
                <a:off x="4036129" y="5387614"/>
                <a:ext cx="4119742" cy="9730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LO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NanumGothic" panose="020D0604000000000000" pitchFamily="34" charset="-127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DAC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NanumGothic" panose="020D0604000000000000" pitchFamily="34" charset="-127"/>
                                      <a:cs typeface="Arial" panose="020B0604020202020204" pitchFamily="34" charset="0"/>
                                    </a:rPr>
                                    <m:t>RF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4C054FB-1F00-4588-8228-0EE416468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29" y="5387614"/>
                <a:ext cx="4119742" cy="973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E73A30A6-50C6-1F5F-DC0B-6D630BDB0832}"/>
              </a:ext>
            </a:extLst>
          </p:cNvPr>
          <p:cNvSpPr txBox="1"/>
          <p:nvPr/>
        </p:nvSpPr>
        <p:spPr>
          <a:xfrm>
            <a:off x="7687709" y="4972852"/>
            <a:ext cx="3379305" cy="3872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b="1" dirty="0">
                <a:solidFill>
                  <a:srgbClr val="FF7E7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Excessive power consumption!</a:t>
            </a:r>
            <a:endParaRPr lang="en-KR" b="1" dirty="0">
              <a:solidFill>
                <a:srgbClr val="FF7E7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54" name="Straight Arrow Connector 55">
            <a:extLst>
              <a:ext uri="{FF2B5EF4-FFF2-40B4-BE49-F238E27FC236}">
                <a16:creationId xmlns:a16="http://schemas.microsoft.com/office/drawing/2014/main" id="{D08BB48D-B31F-79EB-9DC2-AD7B7F50520F}"/>
              </a:ext>
            </a:extLst>
          </p:cNvPr>
          <p:cNvCxnSpPr>
            <a:cxnSpLocks/>
          </p:cNvCxnSpPr>
          <p:nvPr/>
        </p:nvCxnSpPr>
        <p:spPr>
          <a:xfrm flipV="1">
            <a:off x="9219441" y="4471352"/>
            <a:ext cx="0" cy="488211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7">
            <a:extLst>
              <a:ext uri="{FF2B5EF4-FFF2-40B4-BE49-F238E27FC236}">
                <a16:creationId xmlns:a16="http://schemas.microsoft.com/office/drawing/2014/main" id="{B255F188-4437-2368-B2B2-54318A0FB683}"/>
              </a:ext>
            </a:extLst>
          </p:cNvPr>
          <p:cNvSpPr/>
          <p:nvPr/>
        </p:nvSpPr>
        <p:spPr>
          <a:xfrm>
            <a:off x="8175790" y="2510598"/>
            <a:ext cx="1810491" cy="1809289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2" name="타원 162">
            <a:extLst>
              <a:ext uri="{FF2B5EF4-FFF2-40B4-BE49-F238E27FC236}">
                <a16:creationId xmlns:a16="http://schemas.microsoft.com/office/drawing/2014/main" id="{841A51C4-8201-88FE-5558-25D01B9D6B1F}"/>
              </a:ext>
            </a:extLst>
          </p:cNvPr>
          <p:cNvSpPr/>
          <p:nvPr/>
        </p:nvSpPr>
        <p:spPr>
          <a:xfrm>
            <a:off x="5888776" y="5387614"/>
            <a:ext cx="264174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8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7">
            <a:extLst>
              <a:ext uri="{FF2B5EF4-FFF2-40B4-BE49-F238E27FC236}">
                <a16:creationId xmlns:a16="http://schemas.microsoft.com/office/drawing/2014/main" id="{19A8D9F5-D3E0-4D97-8933-41626928A7C4}"/>
              </a:ext>
            </a:extLst>
          </p:cNvPr>
          <p:cNvSpPr/>
          <p:nvPr/>
        </p:nvSpPr>
        <p:spPr>
          <a:xfrm>
            <a:off x="731531" y="4055614"/>
            <a:ext cx="10717519" cy="2273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25" name="직사각형 17">
            <a:extLst>
              <a:ext uri="{FF2B5EF4-FFF2-40B4-BE49-F238E27FC236}">
                <a16:creationId xmlns:a16="http://schemas.microsoft.com/office/drawing/2014/main" id="{45D56555-7151-4B76-B244-C67E5DB73FC4}"/>
              </a:ext>
            </a:extLst>
          </p:cNvPr>
          <p:cNvSpPr/>
          <p:nvPr/>
        </p:nvSpPr>
        <p:spPr>
          <a:xfrm>
            <a:off x="728561" y="1651792"/>
            <a:ext cx="10720489" cy="2157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27A929-A590-44E3-9BB4-66267ACD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1E8DDC-5450-4DFF-A88E-E6A8C4E7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Conventional Approaches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DA7758-28AB-40F8-8C31-9C8D7705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1276B8-FDF9-4E2C-8D5D-72E899AF4DD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90788" y="1069299"/>
                <a:ext cx="10991612" cy="52601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Two approaches to tackle the power consumption problem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Antenna selection</a:t>
                </a:r>
              </a:p>
              <a:p>
                <a:pPr lvl="2"/>
                <a:r>
                  <a:rPr lang="en-US" altLang="ko-KR" dirty="0"/>
                  <a:t>Norm-based antenna selection 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[1]</a:t>
                </a:r>
              </a:p>
              <a:p>
                <a:pPr lvl="1"/>
                <a:endParaRPr lang="en-US" altLang="ko-KR" dirty="0"/>
              </a:p>
              <a:p>
                <a:pPr marL="2034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034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Low-resolution DACs</a:t>
                </a:r>
              </a:p>
              <a:p>
                <a:pPr lvl="2"/>
                <a:r>
                  <a:rPr lang="en-US" altLang="ko-KR" dirty="0"/>
                  <a:t>Lower power </a:t>
                </a:r>
                <a:r>
                  <a:rPr lang="ko-KR" altLang="en-US" b="1" dirty="0"/>
                  <a:t>∵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DAC</m:t>
                        </m:r>
                      </m:sub>
                    </m:sSub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dirty="0"/>
                          <m:t>∝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DAC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Significant quantization error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1276B8-FDF9-4E2C-8D5D-72E899AF4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90788" y="1069299"/>
                <a:ext cx="10991612" cy="5260159"/>
              </a:xfrm>
              <a:blipFill>
                <a:blip r:embed="rId3"/>
                <a:stretch>
                  <a:fillRect l="-610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87E6C2FB-C019-43EE-AC1F-150D6AE193BE}"/>
              </a:ext>
            </a:extLst>
          </p:cNvPr>
          <p:cNvGrpSpPr/>
          <p:nvPr/>
        </p:nvGrpSpPr>
        <p:grpSpPr>
          <a:xfrm>
            <a:off x="6807140" y="1760683"/>
            <a:ext cx="3766147" cy="1939254"/>
            <a:chOff x="647399" y="1357019"/>
            <a:chExt cx="3766147" cy="19392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7B9DD-FA71-455B-8D86-21AB3E195AD9}"/>
                </a:ext>
              </a:extLst>
            </p:cNvPr>
            <p:cNvSpPr txBox="1"/>
            <p:nvPr/>
          </p:nvSpPr>
          <p:spPr>
            <a:xfrm>
              <a:off x="2258418" y="2957719"/>
              <a:ext cx="1395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FF7E79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Turned off!</a:t>
              </a:r>
            </a:p>
          </p:txBody>
        </p:sp>
        <p:sp>
          <p:nvSpPr>
            <p:cNvPr id="8" name="직사각형 38">
              <a:extLst>
                <a:ext uri="{FF2B5EF4-FFF2-40B4-BE49-F238E27FC236}">
                  <a16:creationId xmlns:a16="http://schemas.microsoft.com/office/drawing/2014/main" id="{30CE6086-B44D-481A-888A-AC0826C39325}"/>
                </a:ext>
              </a:extLst>
            </p:cNvPr>
            <p:cNvSpPr/>
            <p:nvPr/>
          </p:nvSpPr>
          <p:spPr>
            <a:xfrm>
              <a:off x="647399" y="1570733"/>
              <a:ext cx="694631" cy="15079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Precoder</a:t>
              </a:r>
              <a:endParaRPr lang="ko-KR" altLang="en-US" sz="11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16F65D4-5718-4502-959D-66CD8BD4D178}"/>
                </a:ext>
              </a:extLst>
            </p:cNvPr>
            <p:cNvGrpSpPr/>
            <p:nvPr/>
          </p:nvGrpSpPr>
          <p:grpSpPr>
            <a:xfrm>
              <a:off x="1350087" y="1430104"/>
              <a:ext cx="1191371" cy="473843"/>
              <a:chOff x="7396641" y="1670666"/>
              <a:chExt cx="1624093" cy="645949"/>
            </a:xfrm>
          </p:grpSpPr>
          <p:grpSp>
            <p:nvGrpSpPr>
              <p:cNvPr id="54" name="Group 22">
                <a:extLst>
                  <a:ext uri="{FF2B5EF4-FFF2-40B4-BE49-F238E27FC236}">
                    <a16:creationId xmlns:a16="http://schemas.microsoft.com/office/drawing/2014/main" id="{94D05019-025F-4E9E-911C-7C1365474837}"/>
                  </a:ext>
                </a:extLst>
              </p:cNvPr>
              <p:cNvGrpSpPr/>
              <p:nvPr/>
            </p:nvGrpSpPr>
            <p:grpSpPr>
              <a:xfrm>
                <a:off x="7780644" y="1670666"/>
                <a:ext cx="1240090" cy="645949"/>
                <a:chOff x="9074444" y="4085773"/>
                <a:chExt cx="699998" cy="441192"/>
              </a:xfrm>
            </p:grpSpPr>
            <p:sp>
              <p:nvSpPr>
                <p:cNvPr id="56" name="Triangle 174">
                  <a:extLst>
                    <a:ext uri="{FF2B5EF4-FFF2-40B4-BE49-F238E27FC236}">
                      <a16:creationId xmlns:a16="http://schemas.microsoft.com/office/drawing/2014/main" id="{DF61DD6D-4D1D-43A0-B8F8-F99A7710E8BD}"/>
                    </a:ext>
                  </a:extLst>
                </p:cNvPr>
                <p:cNvSpPr/>
                <p:nvPr/>
              </p:nvSpPr>
              <p:spPr>
                <a:xfrm rot="10800000">
                  <a:off x="9647131" y="40857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57" name="꺾인 연결선 403">
                  <a:extLst>
                    <a:ext uri="{FF2B5EF4-FFF2-40B4-BE49-F238E27FC236}">
                      <a16:creationId xmlns:a16="http://schemas.microsoft.com/office/drawing/2014/main" id="{8364FC89-523D-4A7E-856F-58F30B79E1BF}"/>
                    </a:ext>
                  </a:extLst>
                </p:cNvPr>
                <p:cNvCxnSpPr>
                  <a:cxnSpLocks/>
                  <a:endCxn id="56" idx="0"/>
                </p:cNvCxnSpPr>
                <p:nvPr/>
              </p:nvCxnSpPr>
              <p:spPr>
                <a:xfrm flipV="1">
                  <a:off x="9544663" y="4216711"/>
                  <a:ext cx="166123" cy="154467"/>
                </a:xfrm>
                <a:prstGeom prst="bentConnector2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Pentagon 183">
                  <a:extLst>
                    <a:ext uri="{FF2B5EF4-FFF2-40B4-BE49-F238E27FC236}">
                      <a16:creationId xmlns:a16="http://schemas.microsoft.com/office/drawing/2014/main" id="{E5F8F55D-571F-4B79-8001-D0831299192E}"/>
                    </a:ext>
                  </a:extLst>
                </p:cNvPr>
                <p:cNvSpPr/>
                <p:nvPr/>
              </p:nvSpPr>
              <p:spPr>
                <a:xfrm flipH="1">
                  <a:off x="9074444" y="4222378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55" name="직선 화살표 연결선 395">
                <a:extLst>
                  <a:ext uri="{FF2B5EF4-FFF2-40B4-BE49-F238E27FC236}">
                    <a16:creationId xmlns:a16="http://schemas.microsoft.com/office/drawing/2014/main" id="{314E826F-88CD-47B0-8ACC-239FB6CD7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641" y="2111136"/>
                <a:ext cx="407985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F756773-5630-4FF5-A584-66160D706FDF}"/>
                </a:ext>
              </a:extLst>
            </p:cNvPr>
            <p:cNvGrpSpPr/>
            <p:nvPr/>
          </p:nvGrpSpPr>
          <p:grpSpPr>
            <a:xfrm>
              <a:off x="1342030" y="1884806"/>
              <a:ext cx="1210831" cy="431771"/>
              <a:chOff x="7388584" y="2271672"/>
              <a:chExt cx="1210831" cy="431771"/>
            </a:xfrm>
          </p:grpSpPr>
          <p:grpSp>
            <p:nvGrpSpPr>
              <p:cNvPr id="49" name="Group 38">
                <a:extLst>
                  <a:ext uri="{FF2B5EF4-FFF2-40B4-BE49-F238E27FC236}">
                    <a16:creationId xmlns:a16="http://schemas.microsoft.com/office/drawing/2014/main" id="{CF799B9B-641F-4062-92ED-B614C3C330D8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51" name="Triangle 174">
                  <a:extLst>
                    <a:ext uri="{FF2B5EF4-FFF2-40B4-BE49-F238E27FC236}">
                      <a16:creationId xmlns:a16="http://schemas.microsoft.com/office/drawing/2014/main" id="{4F107F88-AB2B-4351-8291-7108EBD65E13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52" name="꺾인 연결선 398">
                  <a:extLst>
                    <a:ext uri="{FF2B5EF4-FFF2-40B4-BE49-F238E27FC236}">
                      <a16:creationId xmlns:a16="http://schemas.microsoft.com/office/drawing/2014/main" id="{35AB324E-FBA7-4A40-B297-BB346E0AB782}"/>
                    </a:ext>
                  </a:extLst>
                </p:cNvPr>
                <p:cNvCxnSpPr>
                  <a:cxnSpLocks/>
                  <a:endCxn id="51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entagon 183">
                  <a:extLst>
                    <a:ext uri="{FF2B5EF4-FFF2-40B4-BE49-F238E27FC236}">
                      <a16:creationId xmlns:a16="http://schemas.microsoft.com/office/drawing/2014/main" id="{81A14CC5-0A38-45C1-A5CE-0838129CB6EF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50" name="직선 화살표 연결선 395">
                <a:extLst>
                  <a:ext uri="{FF2B5EF4-FFF2-40B4-BE49-F238E27FC236}">
                    <a16:creationId xmlns:a16="http://schemas.microsoft.com/office/drawing/2014/main" id="{036BEEED-AF3C-44AE-8835-D8F2F5659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EE75210-2B76-4C6B-B733-5E2332FF33EE}"/>
                </a:ext>
              </a:extLst>
            </p:cNvPr>
            <p:cNvGrpSpPr/>
            <p:nvPr/>
          </p:nvGrpSpPr>
          <p:grpSpPr>
            <a:xfrm>
              <a:off x="1334781" y="2288071"/>
              <a:ext cx="1210831" cy="431771"/>
              <a:chOff x="7388584" y="2271672"/>
              <a:chExt cx="1210831" cy="431771"/>
            </a:xfrm>
          </p:grpSpPr>
          <p:grpSp>
            <p:nvGrpSpPr>
              <p:cNvPr id="44" name="Group 38">
                <a:extLst>
                  <a:ext uri="{FF2B5EF4-FFF2-40B4-BE49-F238E27FC236}">
                    <a16:creationId xmlns:a16="http://schemas.microsoft.com/office/drawing/2014/main" id="{F5493F7B-2A0E-4F6E-B18E-F4A5C9D4E778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46" name="Triangle 174">
                  <a:extLst>
                    <a:ext uri="{FF2B5EF4-FFF2-40B4-BE49-F238E27FC236}">
                      <a16:creationId xmlns:a16="http://schemas.microsoft.com/office/drawing/2014/main" id="{60C69EB6-4EBE-4805-BEE3-EE17A676A3AA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47" name="꺾인 연결선 398">
                  <a:extLst>
                    <a:ext uri="{FF2B5EF4-FFF2-40B4-BE49-F238E27FC236}">
                      <a16:creationId xmlns:a16="http://schemas.microsoft.com/office/drawing/2014/main" id="{535EA95C-ACE7-40BA-9B85-60451C4150CB}"/>
                    </a:ext>
                  </a:extLst>
                </p:cNvPr>
                <p:cNvCxnSpPr>
                  <a:cxnSpLocks/>
                  <a:endCxn id="46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Pentagon 183">
                  <a:extLst>
                    <a:ext uri="{FF2B5EF4-FFF2-40B4-BE49-F238E27FC236}">
                      <a16:creationId xmlns:a16="http://schemas.microsoft.com/office/drawing/2014/main" id="{5188F40F-4DE2-4A4A-B118-50C47DF185D1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DAC</a:t>
                  </a:r>
                </a:p>
              </p:txBody>
            </p:sp>
          </p:grpSp>
          <p:cxnSp>
            <p:nvCxnSpPr>
              <p:cNvPr id="45" name="직선 화살표 연결선 395">
                <a:extLst>
                  <a:ext uri="{FF2B5EF4-FFF2-40B4-BE49-F238E27FC236}">
                    <a16:creationId xmlns:a16="http://schemas.microsoft.com/office/drawing/2014/main" id="{782E3ADF-F3F0-471A-BD40-96F06F852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44">
              <a:extLst>
                <a:ext uri="{FF2B5EF4-FFF2-40B4-BE49-F238E27FC236}">
                  <a16:creationId xmlns:a16="http://schemas.microsoft.com/office/drawing/2014/main" id="{AAA43272-BCFB-4B79-B9E0-4EED7F2C447C}"/>
                </a:ext>
              </a:extLst>
            </p:cNvPr>
            <p:cNvGrpSpPr/>
            <p:nvPr/>
          </p:nvGrpSpPr>
          <p:grpSpPr>
            <a:xfrm flipH="1">
              <a:off x="3623731" y="1755380"/>
              <a:ext cx="789815" cy="453231"/>
              <a:chOff x="4417608" y="3030367"/>
              <a:chExt cx="866044" cy="3745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직사각형 242">
                    <a:extLst>
                      <a:ext uri="{FF2B5EF4-FFF2-40B4-BE49-F238E27FC236}">
                        <a16:creationId xmlns:a16="http://schemas.microsoft.com/office/drawing/2014/main" id="{127CF621-9D2F-413B-A486-8D6A9A59FAFC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1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1" name="직사각형 242">
                    <a:extLst>
                      <a:ext uri="{FF2B5EF4-FFF2-40B4-BE49-F238E27FC236}">
                        <a16:creationId xmlns:a16="http://schemas.microsoft.com/office/drawing/2014/main" id="{127CF621-9D2F-413B-A486-8D6A9A59FA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riangle 174">
                <a:extLst>
                  <a:ext uri="{FF2B5EF4-FFF2-40B4-BE49-F238E27FC236}">
                    <a16:creationId xmlns:a16="http://schemas.microsoft.com/office/drawing/2014/main" id="{646843FE-8F17-49A1-A35B-D94EE84DC4F7}"/>
                  </a:ext>
                </a:extLst>
              </p:cNvPr>
              <p:cNvSpPr/>
              <p:nvPr/>
            </p:nvSpPr>
            <p:spPr>
              <a:xfrm rot="10800000">
                <a:off x="5156341" y="3030367"/>
                <a:ext cx="127311" cy="119035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43" name="꺾인 연결선 398">
                <a:extLst>
                  <a:ext uri="{FF2B5EF4-FFF2-40B4-BE49-F238E27FC236}">
                    <a16:creationId xmlns:a16="http://schemas.microsoft.com/office/drawing/2014/main" id="{E8918BC8-6137-46CE-BE0F-03AE2AFBB714}"/>
                  </a:ext>
                </a:extLst>
              </p:cNvPr>
              <p:cNvCxnSpPr>
                <a:cxnSpLocks/>
                <a:stCxn id="41" idx="3"/>
                <a:endCxn id="42" idx="0"/>
              </p:cNvCxnSpPr>
              <p:nvPr/>
            </p:nvCxnSpPr>
            <p:spPr>
              <a:xfrm rot="10800000" flipH="1">
                <a:off x="5046711" y="3149402"/>
                <a:ext cx="173285" cy="11480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48">
              <a:extLst>
                <a:ext uri="{FF2B5EF4-FFF2-40B4-BE49-F238E27FC236}">
                  <a16:creationId xmlns:a16="http://schemas.microsoft.com/office/drawing/2014/main" id="{2EDA9A3C-39BA-470C-A57A-E4A5C5853390}"/>
                </a:ext>
              </a:extLst>
            </p:cNvPr>
            <p:cNvGrpSpPr/>
            <p:nvPr/>
          </p:nvGrpSpPr>
          <p:grpSpPr>
            <a:xfrm flipH="1">
              <a:off x="3614359" y="2425515"/>
              <a:ext cx="789815" cy="440232"/>
              <a:chOff x="4417608" y="3041111"/>
              <a:chExt cx="866044" cy="363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직사각형 242">
                    <a:extLst>
                      <a:ext uri="{FF2B5EF4-FFF2-40B4-BE49-F238E27FC236}">
                        <a16:creationId xmlns:a16="http://schemas.microsoft.com/office/drawing/2014/main" id="{B677451E-A912-4626-940B-699E989FCC6B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2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8" name="직사각형 242">
                    <a:extLst>
                      <a:ext uri="{FF2B5EF4-FFF2-40B4-BE49-F238E27FC236}">
                        <a16:creationId xmlns:a16="http://schemas.microsoft.com/office/drawing/2014/main" id="{B677451E-A912-4626-940B-699E989FCC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riangle 174">
                <a:extLst>
                  <a:ext uri="{FF2B5EF4-FFF2-40B4-BE49-F238E27FC236}">
                    <a16:creationId xmlns:a16="http://schemas.microsoft.com/office/drawing/2014/main" id="{45D8E238-6C97-41AD-9486-2C4D12EE3064}"/>
                  </a:ext>
                </a:extLst>
              </p:cNvPr>
              <p:cNvSpPr/>
              <p:nvPr/>
            </p:nvSpPr>
            <p:spPr>
              <a:xfrm rot="10800000">
                <a:off x="5156341" y="3041111"/>
                <a:ext cx="127311" cy="9837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40" name="꺾인 연결선 398">
                <a:extLst>
                  <a:ext uri="{FF2B5EF4-FFF2-40B4-BE49-F238E27FC236}">
                    <a16:creationId xmlns:a16="http://schemas.microsoft.com/office/drawing/2014/main" id="{88A3E92B-54B6-42BC-B467-EB621CF85133}"/>
                  </a:ext>
                </a:extLst>
              </p:cNvPr>
              <p:cNvCxnSpPr>
                <a:cxnSpLocks/>
                <a:stCxn id="38" idx="3"/>
                <a:endCxn id="39" idx="0"/>
              </p:cNvCxnSpPr>
              <p:nvPr/>
            </p:nvCxnSpPr>
            <p:spPr>
              <a:xfrm rot="10800000" flipH="1">
                <a:off x="5046711" y="3139488"/>
                <a:ext cx="173285" cy="12471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87E034-42CA-4AF0-AA55-D771582FAEDF}"/>
                </a:ext>
              </a:extLst>
            </p:cNvPr>
            <p:cNvGrpSpPr/>
            <p:nvPr/>
          </p:nvGrpSpPr>
          <p:grpSpPr>
            <a:xfrm rot="2093420">
              <a:off x="2448357" y="2000009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33" name="Oval 50">
                <a:extLst>
                  <a:ext uri="{FF2B5EF4-FFF2-40B4-BE49-F238E27FC236}">
                    <a16:creationId xmlns:a16="http://schemas.microsoft.com/office/drawing/2014/main" id="{43ED72A2-A961-4F29-87E8-97DCCC51F161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4" name="Oval 51">
                <a:extLst>
                  <a:ext uri="{FF2B5EF4-FFF2-40B4-BE49-F238E27FC236}">
                    <a16:creationId xmlns:a16="http://schemas.microsoft.com/office/drawing/2014/main" id="{39610701-31EE-4FD5-AF10-45D687B77573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val 52">
                <a:extLst>
                  <a:ext uri="{FF2B5EF4-FFF2-40B4-BE49-F238E27FC236}">
                    <a16:creationId xmlns:a16="http://schemas.microsoft.com/office/drawing/2014/main" id="{E1D2C875-FDD6-44DF-91D4-698C7E893FDE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val 51">
                <a:extLst>
                  <a:ext uri="{FF2B5EF4-FFF2-40B4-BE49-F238E27FC236}">
                    <a16:creationId xmlns:a16="http://schemas.microsoft.com/office/drawing/2014/main" id="{5D7C2E31-A26D-4576-AA9D-DC81706A2EF1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val 49">
                <a:extLst>
                  <a:ext uri="{FF2B5EF4-FFF2-40B4-BE49-F238E27FC236}">
                    <a16:creationId xmlns:a16="http://schemas.microsoft.com/office/drawing/2014/main" id="{D402FCA4-617B-4181-8C61-2A621825388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3F073A-A5B2-43C4-A650-4A1BDC67EC55}"/>
                </a:ext>
              </a:extLst>
            </p:cNvPr>
            <p:cNvGrpSpPr/>
            <p:nvPr/>
          </p:nvGrpSpPr>
          <p:grpSpPr>
            <a:xfrm>
              <a:off x="1342030" y="2701140"/>
              <a:ext cx="1210831" cy="431771"/>
              <a:chOff x="7388584" y="2271672"/>
              <a:chExt cx="1210831" cy="431771"/>
            </a:xfrm>
          </p:grpSpPr>
          <p:grpSp>
            <p:nvGrpSpPr>
              <p:cNvPr id="28" name="Group 38">
                <a:extLst>
                  <a:ext uri="{FF2B5EF4-FFF2-40B4-BE49-F238E27FC236}">
                    <a16:creationId xmlns:a16="http://schemas.microsoft.com/office/drawing/2014/main" id="{0F9CC342-4E89-4561-87DB-283390D2D300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30" name="Triangle 174">
                  <a:extLst>
                    <a:ext uri="{FF2B5EF4-FFF2-40B4-BE49-F238E27FC236}">
                      <a16:creationId xmlns:a16="http://schemas.microsoft.com/office/drawing/2014/main" id="{861B3B52-7EA0-4274-939F-C606A72E6771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31" name="꺾인 연결선 398">
                  <a:extLst>
                    <a:ext uri="{FF2B5EF4-FFF2-40B4-BE49-F238E27FC236}">
                      <a16:creationId xmlns:a16="http://schemas.microsoft.com/office/drawing/2014/main" id="{C86BB867-B4B7-4842-A67B-DB297BCEDCC1}"/>
                    </a:ext>
                  </a:extLst>
                </p:cNvPr>
                <p:cNvCxnSpPr>
                  <a:cxnSpLocks/>
                  <a:endCxn id="30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Pentagon 183">
                  <a:extLst>
                    <a:ext uri="{FF2B5EF4-FFF2-40B4-BE49-F238E27FC236}">
                      <a16:creationId xmlns:a16="http://schemas.microsoft.com/office/drawing/2014/main" id="{7ADCB871-09B5-4FA5-8C65-C1FE7BAA96DF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50000"/>
                        </a:schemeClr>
                      </a:solidFill>
                      <a:latin typeface="Corbel" panose="020B0503020204020204" pitchFamily="34" charset="0"/>
                    </a:rPr>
                    <a:t>DAC</a:t>
                  </a:r>
                </a:p>
              </p:txBody>
            </p:sp>
          </p:grpSp>
          <p:cxnSp>
            <p:nvCxnSpPr>
              <p:cNvPr id="29" name="직선 화살표 연결선 395">
                <a:extLst>
                  <a:ext uri="{FF2B5EF4-FFF2-40B4-BE49-F238E27FC236}">
                    <a16:creationId xmlns:a16="http://schemas.microsoft.com/office/drawing/2014/main" id="{C72070F2-9810-4700-89F3-B06FBF0E8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F70D90-ACE2-41D9-993C-26BB6F0213BF}"/>
                </a:ext>
              </a:extLst>
            </p:cNvPr>
            <p:cNvGrpSpPr/>
            <p:nvPr/>
          </p:nvGrpSpPr>
          <p:grpSpPr>
            <a:xfrm rot="3347829">
              <a:off x="2391505" y="1553138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EF9CDD7A-F92B-4C39-A469-791393A632DF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4" name="Oval 51">
                <a:extLst>
                  <a:ext uri="{FF2B5EF4-FFF2-40B4-BE49-F238E27FC236}">
                    <a16:creationId xmlns:a16="http://schemas.microsoft.com/office/drawing/2014/main" id="{C92D5836-7842-412D-84EF-69F7ED69195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Oval 52">
                <a:extLst>
                  <a:ext uri="{FF2B5EF4-FFF2-40B4-BE49-F238E27FC236}">
                    <a16:creationId xmlns:a16="http://schemas.microsoft.com/office/drawing/2014/main" id="{52DB269F-B566-4978-A835-99F0BF5BE3F5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6" name="Oval 51">
                <a:extLst>
                  <a:ext uri="{FF2B5EF4-FFF2-40B4-BE49-F238E27FC236}">
                    <a16:creationId xmlns:a16="http://schemas.microsoft.com/office/drawing/2014/main" id="{FA722B7B-A3D4-432A-B514-229EDC1F6637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Oval 49">
                <a:extLst>
                  <a:ext uri="{FF2B5EF4-FFF2-40B4-BE49-F238E27FC236}">
                    <a16:creationId xmlns:a16="http://schemas.microsoft.com/office/drawing/2014/main" id="{A7055B30-0B78-4210-81ED-7201F7AC7982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83F35BC-7665-4AE6-B40B-20365BDA1989}"/>
                </a:ext>
              </a:extLst>
            </p:cNvPr>
            <p:cNvGrpSpPr/>
            <p:nvPr/>
          </p:nvGrpSpPr>
          <p:grpSpPr>
            <a:xfrm rot="1178723">
              <a:off x="2488056" y="2391845"/>
              <a:ext cx="1058444" cy="666205"/>
              <a:chOff x="8466918" y="2725558"/>
              <a:chExt cx="1058444" cy="666205"/>
            </a:xfrm>
            <a:noFill/>
          </p:grpSpPr>
          <p:sp>
            <p:nvSpPr>
              <p:cNvPr id="18" name="Oval 50">
                <a:extLst>
                  <a:ext uri="{FF2B5EF4-FFF2-40B4-BE49-F238E27FC236}">
                    <a16:creationId xmlns:a16="http://schemas.microsoft.com/office/drawing/2014/main" id="{BAEDAA7C-25A0-4421-86E4-E95D525AEA5C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val 51">
                <a:extLst>
                  <a:ext uri="{FF2B5EF4-FFF2-40B4-BE49-F238E27FC236}">
                    <a16:creationId xmlns:a16="http://schemas.microsoft.com/office/drawing/2014/main" id="{CD057C61-4B20-4693-8396-04F0E12D1F0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0" name="Oval 52">
                <a:extLst>
                  <a:ext uri="{FF2B5EF4-FFF2-40B4-BE49-F238E27FC236}">
                    <a16:creationId xmlns:a16="http://schemas.microsoft.com/office/drawing/2014/main" id="{7DAD14A3-9042-4D91-A045-64EC54CF99ED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1" name="Oval 51">
                <a:extLst>
                  <a:ext uri="{FF2B5EF4-FFF2-40B4-BE49-F238E27FC236}">
                    <a16:creationId xmlns:a16="http://schemas.microsoft.com/office/drawing/2014/main" id="{C4B8445E-CF52-45D0-B43F-7F97B5D095BD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22" name="Oval 49">
                <a:extLst>
                  <a:ext uri="{FF2B5EF4-FFF2-40B4-BE49-F238E27FC236}">
                    <a16:creationId xmlns:a16="http://schemas.microsoft.com/office/drawing/2014/main" id="{A56EC727-837D-4286-81B1-764366E43BF3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solidFill>
                    <a:srgbClr val="FF0000"/>
                  </a:solidFill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DF9EF41-E0F7-490F-8D7F-28993C11195A}"/>
              </a:ext>
            </a:extLst>
          </p:cNvPr>
          <p:cNvGrpSpPr/>
          <p:nvPr/>
        </p:nvGrpSpPr>
        <p:grpSpPr>
          <a:xfrm>
            <a:off x="6813251" y="4204744"/>
            <a:ext cx="3766147" cy="1752640"/>
            <a:chOff x="4212926" y="3995194"/>
            <a:chExt cx="3766147" cy="1752640"/>
          </a:xfrm>
        </p:grpSpPr>
        <p:sp>
          <p:nvSpPr>
            <p:cNvPr id="61" name="직사각형 38">
              <a:extLst>
                <a:ext uri="{FF2B5EF4-FFF2-40B4-BE49-F238E27FC236}">
                  <a16:creationId xmlns:a16="http://schemas.microsoft.com/office/drawing/2014/main" id="{374DDBD1-E30D-4ADE-890C-97DC22A0C6EB}"/>
                </a:ext>
              </a:extLst>
            </p:cNvPr>
            <p:cNvSpPr/>
            <p:nvPr/>
          </p:nvSpPr>
          <p:spPr>
            <a:xfrm>
              <a:off x="4212926" y="4208908"/>
              <a:ext cx="694631" cy="15079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</a:rPr>
                <a:t>Precoder</a:t>
              </a:r>
              <a:endParaRPr lang="ko-KR" altLang="en-US" sz="11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358108C-C92A-43A9-B3B0-F83469770BFC}"/>
                </a:ext>
              </a:extLst>
            </p:cNvPr>
            <p:cNvGrpSpPr/>
            <p:nvPr/>
          </p:nvGrpSpPr>
          <p:grpSpPr>
            <a:xfrm>
              <a:off x="4915614" y="4068279"/>
              <a:ext cx="1191371" cy="473843"/>
              <a:chOff x="7396641" y="1670666"/>
              <a:chExt cx="1624093" cy="645949"/>
            </a:xfrm>
          </p:grpSpPr>
          <p:grpSp>
            <p:nvGrpSpPr>
              <p:cNvPr id="107" name="Group 22">
                <a:extLst>
                  <a:ext uri="{FF2B5EF4-FFF2-40B4-BE49-F238E27FC236}">
                    <a16:creationId xmlns:a16="http://schemas.microsoft.com/office/drawing/2014/main" id="{650F656F-3837-4052-AB28-1CCE7635612F}"/>
                  </a:ext>
                </a:extLst>
              </p:cNvPr>
              <p:cNvGrpSpPr/>
              <p:nvPr/>
            </p:nvGrpSpPr>
            <p:grpSpPr>
              <a:xfrm>
                <a:off x="7780644" y="1670666"/>
                <a:ext cx="1240090" cy="645949"/>
                <a:chOff x="9074444" y="4085773"/>
                <a:chExt cx="699998" cy="441192"/>
              </a:xfrm>
            </p:grpSpPr>
            <p:sp>
              <p:nvSpPr>
                <p:cNvPr id="109" name="Triangle 174">
                  <a:extLst>
                    <a:ext uri="{FF2B5EF4-FFF2-40B4-BE49-F238E27FC236}">
                      <a16:creationId xmlns:a16="http://schemas.microsoft.com/office/drawing/2014/main" id="{0AA72363-D546-49EC-8610-35FDD5AE1CE7}"/>
                    </a:ext>
                  </a:extLst>
                </p:cNvPr>
                <p:cNvSpPr/>
                <p:nvPr/>
              </p:nvSpPr>
              <p:spPr>
                <a:xfrm rot="10800000">
                  <a:off x="9647131" y="40857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10" name="꺾인 연결선 403">
                  <a:extLst>
                    <a:ext uri="{FF2B5EF4-FFF2-40B4-BE49-F238E27FC236}">
                      <a16:creationId xmlns:a16="http://schemas.microsoft.com/office/drawing/2014/main" id="{F164F808-0410-4D08-865E-CE592C81FAB0}"/>
                    </a:ext>
                  </a:extLst>
                </p:cNvPr>
                <p:cNvCxnSpPr>
                  <a:cxnSpLocks/>
                  <a:endCxn id="109" idx="0"/>
                </p:cNvCxnSpPr>
                <p:nvPr/>
              </p:nvCxnSpPr>
              <p:spPr>
                <a:xfrm flipV="1">
                  <a:off x="9544663" y="4216711"/>
                  <a:ext cx="166123" cy="154467"/>
                </a:xfrm>
                <a:prstGeom prst="bentConnector2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Pentagon 183">
                  <a:extLst>
                    <a:ext uri="{FF2B5EF4-FFF2-40B4-BE49-F238E27FC236}">
                      <a16:creationId xmlns:a16="http://schemas.microsoft.com/office/drawing/2014/main" id="{2845B923-7FC6-4DCE-93ED-49047FB87B46}"/>
                    </a:ext>
                  </a:extLst>
                </p:cNvPr>
                <p:cNvSpPr/>
                <p:nvPr/>
              </p:nvSpPr>
              <p:spPr>
                <a:xfrm flipH="1">
                  <a:off x="9074444" y="4222378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08" name="직선 화살표 연결선 395">
                <a:extLst>
                  <a:ext uri="{FF2B5EF4-FFF2-40B4-BE49-F238E27FC236}">
                    <a16:creationId xmlns:a16="http://schemas.microsoft.com/office/drawing/2014/main" id="{E87F345A-A0C0-48F3-982E-102A0231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641" y="2111136"/>
                <a:ext cx="407985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C3875CB-C7B3-4A96-A5BC-A569D13D5ADE}"/>
                </a:ext>
              </a:extLst>
            </p:cNvPr>
            <p:cNvGrpSpPr/>
            <p:nvPr/>
          </p:nvGrpSpPr>
          <p:grpSpPr>
            <a:xfrm>
              <a:off x="4907557" y="4522981"/>
              <a:ext cx="1210831" cy="431771"/>
              <a:chOff x="7388584" y="2271672"/>
              <a:chExt cx="1210831" cy="431771"/>
            </a:xfrm>
          </p:grpSpPr>
          <p:grpSp>
            <p:nvGrpSpPr>
              <p:cNvPr id="102" name="Group 38">
                <a:extLst>
                  <a:ext uri="{FF2B5EF4-FFF2-40B4-BE49-F238E27FC236}">
                    <a16:creationId xmlns:a16="http://schemas.microsoft.com/office/drawing/2014/main" id="{46DDA08A-17EF-4230-8E86-CB140F11D975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104" name="Triangle 174">
                  <a:extLst>
                    <a:ext uri="{FF2B5EF4-FFF2-40B4-BE49-F238E27FC236}">
                      <a16:creationId xmlns:a16="http://schemas.microsoft.com/office/drawing/2014/main" id="{D5616CFF-0D0C-4C7E-BD2B-2E95ED80F9EC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05" name="꺾인 연결선 398">
                  <a:extLst>
                    <a:ext uri="{FF2B5EF4-FFF2-40B4-BE49-F238E27FC236}">
                      <a16:creationId xmlns:a16="http://schemas.microsoft.com/office/drawing/2014/main" id="{08B84873-18F1-4E14-9C41-70CA37DA8BDF}"/>
                    </a:ext>
                  </a:extLst>
                </p:cNvPr>
                <p:cNvCxnSpPr>
                  <a:cxnSpLocks/>
                  <a:endCxn id="104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Pentagon 183">
                  <a:extLst>
                    <a:ext uri="{FF2B5EF4-FFF2-40B4-BE49-F238E27FC236}">
                      <a16:creationId xmlns:a16="http://schemas.microsoft.com/office/drawing/2014/main" id="{4BE532F7-0D9A-450D-9E15-16A26E32A47D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03" name="직선 화살표 연결선 395">
                <a:extLst>
                  <a:ext uri="{FF2B5EF4-FFF2-40B4-BE49-F238E27FC236}">
                    <a16:creationId xmlns:a16="http://schemas.microsoft.com/office/drawing/2014/main" id="{E5587D54-066F-4DFC-9806-C6E0D3EEE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7DEB281-1156-4BDB-B184-DDAB251D72B3}"/>
                </a:ext>
              </a:extLst>
            </p:cNvPr>
            <p:cNvGrpSpPr/>
            <p:nvPr/>
          </p:nvGrpSpPr>
          <p:grpSpPr>
            <a:xfrm>
              <a:off x="4900308" y="4926246"/>
              <a:ext cx="1210831" cy="431771"/>
              <a:chOff x="7388584" y="2271672"/>
              <a:chExt cx="1210831" cy="431771"/>
            </a:xfrm>
          </p:grpSpPr>
          <p:grpSp>
            <p:nvGrpSpPr>
              <p:cNvPr id="97" name="Group 38">
                <a:extLst>
                  <a:ext uri="{FF2B5EF4-FFF2-40B4-BE49-F238E27FC236}">
                    <a16:creationId xmlns:a16="http://schemas.microsoft.com/office/drawing/2014/main" id="{390D2E19-63CC-45E8-8826-6FE81CB5FAC7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99" name="Triangle 174">
                  <a:extLst>
                    <a:ext uri="{FF2B5EF4-FFF2-40B4-BE49-F238E27FC236}">
                      <a16:creationId xmlns:a16="http://schemas.microsoft.com/office/drawing/2014/main" id="{282CFDD3-DF62-404F-A3DB-1682E8CF3542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00" name="꺾인 연결선 398">
                  <a:extLst>
                    <a:ext uri="{FF2B5EF4-FFF2-40B4-BE49-F238E27FC236}">
                      <a16:creationId xmlns:a16="http://schemas.microsoft.com/office/drawing/2014/main" id="{249841C7-2C4B-4F65-82BB-3A08CC1BDFB5}"/>
                    </a:ext>
                  </a:extLst>
                </p:cNvPr>
                <p:cNvCxnSpPr>
                  <a:cxnSpLocks/>
                  <a:endCxn id="99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Pentagon 183">
                  <a:extLst>
                    <a:ext uri="{FF2B5EF4-FFF2-40B4-BE49-F238E27FC236}">
                      <a16:creationId xmlns:a16="http://schemas.microsoft.com/office/drawing/2014/main" id="{B25CD6C3-ED60-49BA-B900-DFD996F058E0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98" name="직선 화살표 연결선 395">
                <a:extLst>
                  <a:ext uri="{FF2B5EF4-FFF2-40B4-BE49-F238E27FC236}">
                    <a16:creationId xmlns:a16="http://schemas.microsoft.com/office/drawing/2014/main" id="{DE7E531C-5385-44B0-8176-EDA3B4AB52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A71D519F-19DA-4E27-A7B7-DBBD39FDEC66}"/>
                </a:ext>
              </a:extLst>
            </p:cNvPr>
            <p:cNvGrpSpPr/>
            <p:nvPr/>
          </p:nvGrpSpPr>
          <p:grpSpPr>
            <a:xfrm flipH="1">
              <a:off x="7189258" y="4393555"/>
              <a:ext cx="789815" cy="453231"/>
              <a:chOff x="4417608" y="3030367"/>
              <a:chExt cx="866044" cy="3745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직사각형 242">
                    <a:extLst>
                      <a:ext uri="{FF2B5EF4-FFF2-40B4-BE49-F238E27FC236}">
                        <a16:creationId xmlns:a16="http://schemas.microsoft.com/office/drawing/2014/main" id="{9DE64A02-03AC-4439-A455-63F12D1EFDB3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1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94" name="직사각형 242">
                    <a:extLst>
                      <a:ext uri="{FF2B5EF4-FFF2-40B4-BE49-F238E27FC236}">
                        <a16:creationId xmlns:a16="http://schemas.microsoft.com/office/drawing/2014/main" id="{9DE64A02-03AC-4439-A455-63F12D1EFD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5" name="Triangle 174">
                <a:extLst>
                  <a:ext uri="{FF2B5EF4-FFF2-40B4-BE49-F238E27FC236}">
                    <a16:creationId xmlns:a16="http://schemas.microsoft.com/office/drawing/2014/main" id="{E5ED6DC6-3731-4A5F-BF85-F60D6702860A}"/>
                  </a:ext>
                </a:extLst>
              </p:cNvPr>
              <p:cNvSpPr/>
              <p:nvPr/>
            </p:nvSpPr>
            <p:spPr>
              <a:xfrm rot="10800000">
                <a:off x="5156341" y="3030367"/>
                <a:ext cx="127311" cy="119035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96" name="꺾인 연결선 398">
                <a:extLst>
                  <a:ext uri="{FF2B5EF4-FFF2-40B4-BE49-F238E27FC236}">
                    <a16:creationId xmlns:a16="http://schemas.microsoft.com/office/drawing/2014/main" id="{04DF19E1-761C-4C6D-B89E-849F06A19482}"/>
                  </a:ext>
                </a:extLst>
              </p:cNvPr>
              <p:cNvCxnSpPr>
                <a:cxnSpLocks/>
                <a:stCxn id="94" idx="3"/>
                <a:endCxn id="95" idx="0"/>
              </p:cNvCxnSpPr>
              <p:nvPr/>
            </p:nvCxnSpPr>
            <p:spPr>
              <a:xfrm rot="10800000" flipH="1">
                <a:off x="5046711" y="3149402"/>
                <a:ext cx="173285" cy="11480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48">
              <a:extLst>
                <a:ext uri="{FF2B5EF4-FFF2-40B4-BE49-F238E27FC236}">
                  <a16:creationId xmlns:a16="http://schemas.microsoft.com/office/drawing/2014/main" id="{689D571F-E8B5-4918-9EF1-99CE37DC3A5B}"/>
                </a:ext>
              </a:extLst>
            </p:cNvPr>
            <p:cNvGrpSpPr/>
            <p:nvPr/>
          </p:nvGrpSpPr>
          <p:grpSpPr>
            <a:xfrm flipH="1">
              <a:off x="7179886" y="5063690"/>
              <a:ext cx="789815" cy="440232"/>
              <a:chOff x="4417608" y="3041111"/>
              <a:chExt cx="866044" cy="3638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직사각형 242">
                    <a:extLst>
                      <a:ext uri="{FF2B5EF4-FFF2-40B4-BE49-F238E27FC236}">
                        <a16:creationId xmlns:a16="http://schemas.microsoft.com/office/drawing/2014/main" id="{C5B8B7FF-90F8-42A9-ACD2-17F998CFA6B0}"/>
                      </a:ext>
                    </a:extLst>
                  </p:cNvPr>
                  <p:cNvSpPr/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rPr>
                      <a:t>User </a:t>
                    </a:r>
                    <a14:m>
                      <m:oMath xmlns:m="http://schemas.openxmlformats.org/officeDocument/2006/math"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2</m:t>
                        </m:r>
                      </m:oMath>
                    </a14:m>
                    <a:endParaRPr lang="ko-KR" altLang="en-US" sz="14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91" name="직사각형 242">
                    <a:extLst>
                      <a:ext uri="{FF2B5EF4-FFF2-40B4-BE49-F238E27FC236}">
                        <a16:creationId xmlns:a16="http://schemas.microsoft.com/office/drawing/2014/main" id="{C5B8B7FF-90F8-42A9-ACD2-17F998CFA6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608" y="3123469"/>
                    <a:ext cx="629103" cy="2814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Triangle 174">
                <a:extLst>
                  <a:ext uri="{FF2B5EF4-FFF2-40B4-BE49-F238E27FC236}">
                    <a16:creationId xmlns:a16="http://schemas.microsoft.com/office/drawing/2014/main" id="{703047D5-1EF2-4BE8-A0A8-97C286E67F7B}"/>
                  </a:ext>
                </a:extLst>
              </p:cNvPr>
              <p:cNvSpPr/>
              <p:nvPr/>
            </p:nvSpPr>
            <p:spPr>
              <a:xfrm rot="10800000">
                <a:off x="5156341" y="3041111"/>
                <a:ext cx="127311" cy="9837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>
                  <a:latin typeface="Corbel" panose="020B0503020204020204" pitchFamily="34" charset="0"/>
                </a:endParaRPr>
              </a:p>
            </p:txBody>
          </p:sp>
          <p:cxnSp>
            <p:nvCxnSpPr>
              <p:cNvPr id="93" name="꺾인 연결선 398">
                <a:extLst>
                  <a:ext uri="{FF2B5EF4-FFF2-40B4-BE49-F238E27FC236}">
                    <a16:creationId xmlns:a16="http://schemas.microsoft.com/office/drawing/2014/main" id="{2996463D-2318-449D-8197-BCC748BC8F7B}"/>
                  </a:ext>
                </a:extLst>
              </p:cNvPr>
              <p:cNvCxnSpPr>
                <a:cxnSpLocks/>
                <a:stCxn id="91" idx="3"/>
                <a:endCxn id="92" idx="0"/>
              </p:cNvCxnSpPr>
              <p:nvPr/>
            </p:nvCxnSpPr>
            <p:spPr>
              <a:xfrm rot="10800000" flipH="1">
                <a:off x="5046711" y="3139488"/>
                <a:ext cx="173285" cy="12471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ED36FA2-A736-4AFB-95BE-59B86AB1E9F0}"/>
                </a:ext>
              </a:extLst>
            </p:cNvPr>
            <p:cNvGrpSpPr/>
            <p:nvPr/>
          </p:nvGrpSpPr>
          <p:grpSpPr>
            <a:xfrm rot="2093420">
              <a:off x="6013884" y="4638184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86" name="Oval 50">
                <a:extLst>
                  <a:ext uri="{FF2B5EF4-FFF2-40B4-BE49-F238E27FC236}">
                    <a16:creationId xmlns:a16="http://schemas.microsoft.com/office/drawing/2014/main" id="{6AF934D2-955E-46B2-B33D-9F1391CF272E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val 51">
                <a:extLst>
                  <a:ext uri="{FF2B5EF4-FFF2-40B4-BE49-F238E27FC236}">
                    <a16:creationId xmlns:a16="http://schemas.microsoft.com/office/drawing/2014/main" id="{680D1F50-3DF1-4533-96F5-DB610C434D53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val 52">
                <a:extLst>
                  <a:ext uri="{FF2B5EF4-FFF2-40B4-BE49-F238E27FC236}">
                    <a16:creationId xmlns:a16="http://schemas.microsoft.com/office/drawing/2014/main" id="{63E4AC5F-5126-45E2-8806-B0A5D2EDB8BD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val 51">
                <a:extLst>
                  <a:ext uri="{FF2B5EF4-FFF2-40B4-BE49-F238E27FC236}">
                    <a16:creationId xmlns:a16="http://schemas.microsoft.com/office/drawing/2014/main" id="{EC1B8D14-E5F5-4153-94EA-5AEBE17143A5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val 49">
                <a:extLst>
                  <a:ext uri="{FF2B5EF4-FFF2-40B4-BE49-F238E27FC236}">
                    <a16:creationId xmlns:a16="http://schemas.microsoft.com/office/drawing/2014/main" id="{9D2C6D17-6126-4D60-87B1-E02FB1035DC9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60F22AD-82AC-4F71-9BDB-746762DBA398}"/>
                </a:ext>
              </a:extLst>
            </p:cNvPr>
            <p:cNvGrpSpPr/>
            <p:nvPr/>
          </p:nvGrpSpPr>
          <p:grpSpPr>
            <a:xfrm rot="3347829">
              <a:off x="5957032" y="4191313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76" name="Oval 50">
                <a:extLst>
                  <a:ext uri="{FF2B5EF4-FFF2-40B4-BE49-F238E27FC236}">
                    <a16:creationId xmlns:a16="http://schemas.microsoft.com/office/drawing/2014/main" id="{4BA5909D-31F1-4794-9493-3E23C4CFBD0A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426883C3-D023-4579-B532-0EFDB9ADAF8D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val 52">
                <a:extLst>
                  <a:ext uri="{FF2B5EF4-FFF2-40B4-BE49-F238E27FC236}">
                    <a16:creationId xmlns:a16="http://schemas.microsoft.com/office/drawing/2014/main" id="{8CF11931-71C7-4696-B17F-567EF6FAEB90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val 51">
                <a:extLst>
                  <a:ext uri="{FF2B5EF4-FFF2-40B4-BE49-F238E27FC236}">
                    <a16:creationId xmlns:a16="http://schemas.microsoft.com/office/drawing/2014/main" id="{FC740B2D-2DD2-4E15-9EF8-0919D78F2739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val 49">
                <a:extLst>
                  <a:ext uri="{FF2B5EF4-FFF2-40B4-BE49-F238E27FC236}">
                    <a16:creationId xmlns:a16="http://schemas.microsoft.com/office/drawing/2014/main" id="{BD5DBA88-6BB1-427B-809C-C299D26BBF7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71EAAF3-F5CA-4D54-9BCE-116CFEBA29DB}"/>
                </a:ext>
              </a:extLst>
            </p:cNvPr>
            <p:cNvGrpSpPr/>
            <p:nvPr/>
          </p:nvGrpSpPr>
          <p:grpSpPr>
            <a:xfrm>
              <a:off x="4909595" y="5316063"/>
              <a:ext cx="1210831" cy="431771"/>
              <a:chOff x="7388584" y="2271672"/>
              <a:chExt cx="1210831" cy="431771"/>
            </a:xfrm>
          </p:grpSpPr>
          <p:grpSp>
            <p:nvGrpSpPr>
              <p:cNvPr id="113" name="Group 38">
                <a:extLst>
                  <a:ext uri="{FF2B5EF4-FFF2-40B4-BE49-F238E27FC236}">
                    <a16:creationId xmlns:a16="http://schemas.microsoft.com/office/drawing/2014/main" id="{2F986B5E-7224-43B4-96C4-1C103ED3E756}"/>
                  </a:ext>
                </a:extLst>
              </p:cNvPr>
              <p:cNvGrpSpPr/>
              <p:nvPr/>
            </p:nvGrpSpPr>
            <p:grpSpPr>
              <a:xfrm>
                <a:off x="7680426" y="2271672"/>
                <a:ext cx="918989" cy="431771"/>
                <a:chOff x="9074444" y="4532573"/>
                <a:chExt cx="707160" cy="402019"/>
              </a:xfrm>
            </p:grpSpPr>
            <p:sp>
              <p:nvSpPr>
                <p:cNvPr id="115" name="Triangle 174">
                  <a:extLst>
                    <a:ext uri="{FF2B5EF4-FFF2-40B4-BE49-F238E27FC236}">
                      <a16:creationId xmlns:a16="http://schemas.microsoft.com/office/drawing/2014/main" id="{65F171E3-045B-4191-BC4A-CAA7F0701B80}"/>
                    </a:ext>
                  </a:extLst>
                </p:cNvPr>
                <p:cNvSpPr/>
                <p:nvPr/>
              </p:nvSpPr>
              <p:spPr>
                <a:xfrm rot="10800000">
                  <a:off x="9654293" y="4532573"/>
                  <a:ext cx="127311" cy="130938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200">
                    <a:latin typeface="Corbel" panose="020B0503020204020204" pitchFamily="34" charset="0"/>
                  </a:endParaRPr>
                </a:p>
              </p:txBody>
            </p:sp>
            <p:cxnSp>
              <p:nvCxnSpPr>
                <p:cNvPr id="116" name="꺾인 연결선 398">
                  <a:extLst>
                    <a:ext uri="{FF2B5EF4-FFF2-40B4-BE49-F238E27FC236}">
                      <a16:creationId xmlns:a16="http://schemas.microsoft.com/office/drawing/2014/main" id="{EA57929D-5E5C-4B9F-A57F-283E9989FC1B}"/>
                    </a:ext>
                  </a:extLst>
                </p:cNvPr>
                <p:cNvCxnSpPr>
                  <a:cxnSpLocks/>
                  <a:endCxn id="115" idx="0"/>
                </p:cNvCxnSpPr>
                <p:nvPr/>
              </p:nvCxnSpPr>
              <p:spPr>
                <a:xfrm flipV="1">
                  <a:off x="9544663" y="4663511"/>
                  <a:ext cx="173285" cy="154092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Pentagon 183">
                  <a:extLst>
                    <a:ext uri="{FF2B5EF4-FFF2-40B4-BE49-F238E27FC236}">
                      <a16:creationId xmlns:a16="http://schemas.microsoft.com/office/drawing/2014/main" id="{4E2BA43C-9C63-4578-ADB1-50B46A28FEC1}"/>
                    </a:ext>
                  </a:extLst>
                </p:cNvPr>
                <p:cNvSpPr/>
                <p:nvPr/>
              </p:nvSpPr>
              <p:spPr>
                <a:xfrm flipH="1">
                  <a:off x="9074444" y="4630005"/>
                  <a:ext cx="474658" cy="304587"/>
                </a:xfrm>
                <a:prstGeom prst="homePlat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FF7E79"/>
                      </a:solidFill>
                      <a:latin typeface="나눔고딕" pitchFamily="2" charset="-127"/>
                      <a:ea typeface="나눔고딕" pitchFamily="2" charset="-127"/>
                    </a:rPr>
                    <a:t>4-bit</a:t>
                  </a:r>
                </a:p>
              </p:txBody>
            </p:sp>
          </p:grpSp>
          <p:cxnSp>
            <p:nvCxnSpPr>
              <p:cNvPr id="114" name="직선 화살표 연결선 395">
                <a:extLst>
                  <a:ext uri="{FF2B5EF4-FFF2-40B4-BE49-F238E27FC236}">
                    <a16:creationId xmlns:a16="http://schemas.microsoft.com/office/drawing/2014/main" id="{B5311095-636C-4454-B041-F49D71A06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584" y="2539184"/>
                <a:ext cx="299282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0B383413-6354-4892-978A-8AEC687A40CF}"/>
                </a:ext>
              </a:extLst>
            </p:cNvPr>
            <p:cNvGrpSpPr/>
            <p:nvPr/>
          </p:nvGrpSpPr>
          <p:grpSpPr>
            <a:xfrm rot="1074004">
              <a:off x="6061664" y="5051104"/>
              <a:ext cx="1058444" cy="666205"/>
              <a:chOff x="8466918" y="2725558"/>
              <a:chExt cx="1058444" cy="666205"/>
            </a:xfrm>
            <a:solidFill>
              <a:srgbClr val="3986F7">
                <a:alpha val="80000"/>
              </a:srgbClr>
            </a:solidFill>
          </p:grpSpPr>
          <p:sp>
            <p:nvSpPr>
              <p:cNvPr id="119" name="Oval 50">
                <a:extLst>
                  <a:ext uri="{FF2B5EF4-FFF2-40B4-BE49-F238E27FC236}">
                    <a16:creationId xmlns:a16="http://schemas.microsoft.com/office/drawing/2014/main" id="{E0B457AE-9062-457E-BDA3-CF0603B98527}"/>
                  </a:ext>
                </a:extLst>
              </p:cNvPr>
              <p:cNvSpPr/>
              <p:nvPr/>
            </p:nvSpPr>
            <p:spPr>
              <a:xfrm rot="2386370">
                <a:off x="8573379" y="3216208"/>
                <a:ext cx="318118" cy="1755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val 51">
                <a:extLst>
                  <a:ext uri="{FF2B5EF4-FFF2-40B4-BE49-F238E27FC236}">
                    <a16:creationId xmlns:a16="http://schemas.microsoft.com/office/drawing/2014/main" id="{2EE64784-3B1D-4996-AC15-2404040EC977}"/>
                  </a:ext>
                </a:extLst>
              </p:cNvPr>
              <p:cNvSpPr/>
              <p:nvPr/>
            </p:nvSpPr>
            <p:spPr>
              <a:xfrm rot="16765913">
                <a:off x="8434171" y="2921282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val 52">
                <a:extLst>
                  <a:ext uri="{FF2B5EF4-FFF2-40B4-BE49-F238E27FC236}">
                    <a16:creationId xmlns:a16="http://schemas.microsoft.com/office/drawing/2014/main" id="{966B5BF9-D63C-4111-AF59-AB8FBD027C45}"/>
                  </a:ext>
                </a:extLst>
              </p:cNvPr>
              <p:cNvSpPr/>
              <p:nvPr/>
            </p:nvSpPr>
            <p:spPr>
              <a:xfrm rot="14030398">
                <a:off x="8380418" y="3028052"/>
                <a:ext cx="341656" cy="1686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2" name="Oval 51">
                <a:extLst>
                  <a:ext uri="{FF2B5EF4-FFF2-40B4-BE49-F238E27FC236}">
                    <a16:creationId xmlns:a16="http://schemas.microsoft.com/office/drawing/2014/main" id="{AE176F7F-323B-42D7-A22B-2041E29BE831}"/>
                  </a:ext>
                </a:extLst>
              </p:cNvPr>
              <p:cNvSpPr/>
              <p:nvPr/>
            </p:nvSpPr>
            <p:spPr>
              <a:xfrm rot="715608" flipH="1">
                <a:off x="8591130" y="3204689"/>
                <a:ext cx="504199" cy="11275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  <p:sp>
            <p:nvSpPr>
              <p:cNvPr id="123" name="Oval 49">
                <a:extLst>
                  <a:ext uri="{FF2B5EF4-FFF2-40B4-BE49-F238E27FC236}">
                    <a16:creationId xmlns:a16="http://schemas.microsoft.com/office/drawing/2014/main" id="{73A0F604-B342-4121-BD49-3D54EE9B97CA}"/>
                  </a:ext>
                </a:extLst>
              </p:cNvPr>
              <p:cNvSpPr/>
              <p:nvPr/>
            </p:nvSpPr>
            <p:spPr>
              <a:xfrm rot="19450892">
                <a:off x="8489363" y="2833909"/>
                <a:ext cx="1035999" cy="237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KR" sz="140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0D4E5EF-9C5C-42C9-9DC2-B02D14463105}"/>
              </a:ext>
            </a:extLst>
          </p:cNvPr>
          <p:cNvCxnSpPr>
            <a:cxnSpLocks/>
          </p:cNvCxnSpPr>
          <p:nvPr/>
        </p:nvCxnSpPr>
        <p:spPr>
          <a:xfrm flipH="1">
            <a:off x="4388069" y="4401125"/>
            <a:ext cx="161362" cy="183231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6D81880-F582-4C2B-A3DD-5E4572E7B129}"/>
              </a:ext>
            </a:extLst>
          </p:cNvPr>
          <p:cNvSpPr txBox="1"/>
          <p:nvPr/>
        </p:nvSpPr>
        <p:spPr>
          <a:xfrm>
            <a:off x="4388069" y="4075543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1400" dirty="0">
                <a:solidFill>
                  <a:srgbClr val="FF7E79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# of quantization bits</a:t>
            </a:r>
            <a:endParaRPr lang="en-KR" altLang="ko-Kore-KR" sz="1200" dirty="0">
              <a:solidFill>
                <a:srgbClr val="FF7E79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3D2C7245-2F8C-DF01-6EA8-E3FEBAFA9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759867"/>
                  </p:ext>
                </p:extLst>
              </p:nvPr>
            </p:nvGraphicFramePr>
            <p:xfrm>
              <a:off x="1582240" y="5231455"/>
              <a:ext cx="463213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022">
                      <a:extLst>
                        <a:ext uri="{9D8B030D-6E8A-4147-A177-3AD203B41FA5}">
                          <a16:colId xmlns:a16="http://schemas.microsoft.com/office/drawing/2014/main" val="105295763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94913050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71605847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409795873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28391041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3859090607"/>
                        </a:ext>
                      </a:extLst>
                    </a:gridCol>
                  </a:tblGrid>
                  <a:tr h="29777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rgbClr val="15C1B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420959"/>
                      </a:ext>
                    </a:extLst>
                  </a:tr>
                  <a:tr h="2977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0.3634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0.1175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0.03454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0.009497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0.002499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776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3D2C7245-2F8C-DF01-6EA8-E3FEBAFA9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759867"/>
                  </p:ext>
                </p:extLst>
              </p:nvPr>
            </p:nvGraphicFramePr>
            <p:xfrm>
              <a:off x="1582240" y="5231455"/>
              <a:ext cx="463213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022">
                      <a:extLst>
                        <a:ext uri="{9D8B030D-6E8A-4147-A177-3AD203B41FA5}">
                          <a16:colId xmlns:a16="http://schemas.microsoft.com/office/drawing/2014/main" val="105295763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94913050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716058472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1409795873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428391041"/>
                        </a:ext>
                      </a:extLst>
                    </a:gridCol>
                    <a:gridCol w="772022">
                      <a:extLst>
                        <a:ext uri="{9D8B030D-6E8A-4147-A177-3AD203B41FA5}">
                          <a16:colId xmlns:a16="http://schemas.microsoft.com/office/drawing/2014/main" val="385909060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961" r="-5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787" t="-1961" r="-4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787" t="-1961" r="-3023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961" r="-204762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1961" r="-10315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500000" t="-1961" r="-3150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4209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787" t="-104000" r="-5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787" t="-104000" r="-4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787" t="-104000" r="-3023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04000" r="-204762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104000" r="-103150" b="-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500000" t="-104000" r="-3150" b="-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7766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2" name="타원 162">
            <a:extLst>
              <a:ext uri="{FF2B5EF4-FFF2-40B4-BE49-F238E27FC236}">
                <a16:creationId xmlns:a16="http://schemas.microsoft.com/office/drawing/2014/main" id="{1592F00D-B08B-A0E7-A00B-1109721AF198}"/>
              </a:ext>
            </a:extLst>
          </p:cNvPr>
          <p:cNvSpPr/>
          <p:nvPr/>
        </p:nvSpPr>
        <p:spPr>
          <a:xfrm>
            <a:off x="1727077" y="5573906"/>
            <a:ext cx="468000" cy="264174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화살표 연결선 126">
            <a:extLst>
              <a:ext uri="{FF2B5EF4-FFF2-40B4-BE49-F238E27FC236}">
                <a16:creationId xmlns:a16="http://schemas.microsoft.com/office/drawing/2014/main" id="{172606C8-BA5D-B7FC-900E-B2F668067A6B}"/>
              </a:ext>
            </a:extLst>
          </p:cNvPr>
          <p:cNvCxnSpPr>
            <a:cxnSpLocks/>
          </p:cNvCxnSpPr>
          <p:nvPr/>
        </p:nvCxnSpPr>
        <p:spPr>
          <a:xfrm flipH="1" flipV="1">
            <a:off x="2159350" y="5842614"/>
            <a:ext cx="176470" cy="91949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384BD3E-3CD6-0DFD-9716-4E6A4DDB6EDD}"/>
                  </a:ext>
                </a:extLst>
              </p:cNvPr>
              <p:cNvSpPr txBox="1"/>
              <p:nvPr/>
            </p:nvSpPr>
            <p:spPr>
              <a:xfrm>
                <a:off x="2366925" y="5861771"/>
                <a:ext cx="1521891" cy="397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DAC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𝒬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384BD3E-3CD6-0DFD-9716-4E6A4DDB6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25" y="5861771"/>
                <a:ext cx="1521891" cy="397032"/>
              </a:xfrm>
              <a:prstGeom prst="rect">
                <a:avLst/>
              </a:prstGeom>
              <a:blipFill>
                <a:blip r:embed="rId9"/>
                <a:stretch>
                  <a:fillRect l="-3200" b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A1D1C2D-9032-F962-FA5D-23C356FD4824}"/>
              </a:ext>
            </a:extLst>
          </p:cNvPr>
          <p:cNvSpPr txBox="1"/>
          <p:nvPr/>
        </p:nvSpPr>
        <p:spPr>
          <a:xfrm>
            <a:off x="991323" y="533209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[2]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92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61352D-A531-4C71-8C88-F4486EF8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BB8051-C711-4559-B1F0-374F7698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 of Conventional Approaches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37875-BB3D-4D09-A514-FF53894E6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직사각형 379">
            <a:extLst>
              <a:ext uri="{FF2B5EF4-FFF2-40B4-BE49-F238E27FC236}">
                <a16:creationId xmlns:a16="http://schemas.microsoft.com/office/drawing/2014/main" id="{A2FC7AA1-E467-4C31-B246-1D25AD86F768}"/>
              </a:ext>
            </a:extLst>
          </p:cNvPr>
          <p:cNvSpPr/>
          <p:nvPr/>
        </p:nvSpPr>
        <p:spPr>
          <a:xfrm>
            <a:off x="426638" y="2248499"/>
            <a:ext cx="5491980" cy="32093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7" name="그룹 140">
            <a:extLst>
              <a:ext uri="{FF2B5EF4-FFF2-40B4-BE49-F238E27FC236}">
                <a16:creationId xmlns:a16="http://schemas.microsoft.com/office/drawing/2014/main" id="{BCFF3DCC-42BE-4E1F-BD75-A5AB6D0FB674}"/>
              </a:ext>
            </a:extLst>
          </p:cNvPr>
          <p:cNvGrpSpPr/>
          <p:nvPr/>
        </p:nvGrpSpPr>
        <p:grpSpPr>
          <a:xfrm>
            <a:off x="425228" y="1995315"/>
            <a:ext cx="5491981" cy="644729"/>
            <a:chOff x="7007290" y="2020859"/>
            <a:chExt cx="4741798" cy="644729"/>
          </a:xfrm>
        </p:grpSpPr>
        <p:sp>
          <p:nvSpPr>
            <p:cNvPr id="8" name="직사각형 116">
              <a:extLst>
                <a:ext uri="{FF2B5EF4-FFF2-40B4-BE49-F238E27FC236}">
                  <a16:creationId xmlns:a16="http://schemas.microsoft.com/office/drawing/2014/main" id="{2022F873-F919-4CB7-93CF-2C26B2CCE38A}"/>
                </a:ext>
              </a:extLst>
            </p:cNvPr>
            <p:cNvSpPr/>
            <p:nvPr/>
          </p:nvSpPr>
          <p:spPr>
            <a:xfrm>
              <a:off x="7007290" y="2020859"/>
              <a:ext cx="4741798" cy="458460"/>
            </a:xfrm>
            <a:prstGeom prst="rect">
              <a:avLst/>
            </a:prstGeom>
            <a:solidFill>
              <a:srgbClr val="497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703D11-A1D3-4472-A0ED-BEF8036705BD}"/>
                </a:ext>
              </a:extLst>
            </p:cNvPr>
            <p:cNvSpPr txBox="1"/>
            <p:nvPr/>
          </p:nvSpPr>
          <p:spPr>
            <a:xfrm>
              <a:off x="7323884" y="2111590"/>
              <a:ext cx="410861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Precoding using low-resolution DACs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cxnSp>
          <p:nvCxnSpPr>
            <p:cNvPr id="10" name="직선 연결선 119">
              <a:extLst>
                <a:ext uri="{FF2B5EF4-FFF2-40B4-BE49-F238E27FC236}">
                  <a16:creationId xmlns:a16="http://schemas.microsoft.com/office/drawing/2014/main" id="{BDB9286E-05D2-4F89-9917-E9BB79A03CDB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600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20">
              <a:extLst>
                <a:ext uri="{FF2B5EF4-FFF2-40B4-BE49-F238E27FC236}">
                  <a16:creationId xmlns:a16="http://schemas.microsoft.com/office/drawing/2014/main" id="{59EAE185-11A6-4494-824D-472D6DD7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121131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380">
            <a:extLst>
              <a:ext uri="{FF2B5EF4-FFF2-40B4-BE49-F238E27FC236}">
                <a16:creationId xmlns:a16="http://schemas.microsoft.com/office/drawing/2014/main" id="{973AD0E9-280A-4AA6-9A7B-FA7DB4F71E21}"/>
              </a:ext>
            </a:extLst>
          </p:cNvPr>
          <p:cNvSpPr/>
          <p:nvPr/>
        </p:nvSpPr>
        <p:spPr>
          <a:xfrm>
            <a:off x="6254856" y="2245627"/>
            <a:ext cx="5491981" cy="32121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19" name="Group 52">
            <a:extLst>
              <a:ext uri="{FF2B5EF4-FFF2-40B4-BE49-F238E27FC236}">
                <a16:creationId xmlns:a16="http://schemas.microsoft.com/office/drawing/2014/main" id="{C69B9407-BC65-4B3E-A40A-6236D28821F6}"/>
              </a:ext>
            </a:extLst>
          </p:cNvPr>
          <p:cNvGrpSpPr/>
          <p:nvPr/>
        </p:nvGrpSpPr>
        <p:grpSpPr>
          <a:xfrm>
            <a:off x="442910" y="1171101"/>
            <a:ext cx="11306182" cy="474525"/>
            <a:chOff x="442910" y="1048443"/>
            <a:chExt cx="11306182" cy="949061"/>
          </a:xfrm>
        </p:grpSpPr>
        <p:pic>
          <p:nvPicPr>
            <p:cNvPr id="20" name="그림 72">
              <a:extLst>
                <a:ext uri="{FF2B5EF4-FFF2-40B4-BE49-F238E27FC236}">
                  <a16:creationId xmlns:a16="http://schemas.microsoft.com/office/drawing/2014/main" id="{D1657ADF-7775-4F24-BE0F-EEDEB001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2" t="34043" r="-10812" b="46410"/>
            <a:stretch/>
          </p:blipFill>
          <p:spPr>
            <a:xfrm flipH="1" flipV="1">
              <a:off x="7286626" y="1048443"/>
              <a:ext cx="4462466" cy="948584"/>
            </a:xfrm>
            <a:prstGeom prst="rect">
              <a:avLst/>
            </a:prstGeom>
          </p:spPr>
        </p:pic>
        <p:pic>
          <p:nvPicPr>
            <p:cNvPr id="21" name="그림 67" descr="물고기이(가) 표시된 사진&#10;&#10;자동 생성된 설명">
              <a:extLst>
                <a:ext uri="{FF2B5EF4-FFF2-40B4-BE49-F238E27FC236}">
                  <a16:creationId xmlns:a16="http://schemas.microsoft.com/office/drawing/2014/main" id="{986F910A-D08A-43C7-A0EB-8CEE0F542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25" b="31140"/>
            <a:stretch/>
          </p:blipFill>
          <p:spPr>
            <a:xfrm>
              <a:off x="442910" y="1048920"/>
              <a:ext cx="11306178" cy="948107"/>
            </a:xfrm>
            <a:prstGeom prst="rect">
              <a:avLst/>
            </a:prstGeom>
          </p:spPr>
        </p:pic>
        <p:sp>
          <p:nvSpPr>
            <p:cNvPr id="22" name="직사각형 70">
              <a:extLst>
                <a:ext uri="{FF2B5EF4-FFF2-40B4-BE49-F238E27FC236}">
                  <a16:creationId xmlns:a16="http://schemas.microsoft.com/office/drawing/2014/main" id="{6F99D090-3547-4E7A-8FD3-79F880442700}"/>
                </a:ext>
              </a:extLst>
            </p:cNvPr>
            <p:cNvSpPr/>
            <p:nvPr/>
          </p:nvSpPr>
          <p:spPr>
            <a:xfrm>
              <a:off x="442913" y="1048920"/>
              <a:ext cx="11306173" cy="944514"/>
            </a:xfrm>
            <a:prstGeom prst="rect">
              <a:avLst/>
            </a:prstGeom>
            <a:solidFill>
              <a:srgbClr val="00174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itchFamily="2" charset="-127"/>
                <a:ea typeface="NanumGothic" pitchFamily="2" charset="-127"/>
              </a:endParaRPr>
            </a:p>
          </p:txBody>
        </p:sp>
        <p:pic>
          <p:nvPicPr>
            <p:cNvPr id="23" name="그림 73">
              <a:extLst>
                <a:ext uri="{FF2B5EF4-FFF2-40B4-BE49-F238E27FC236}">
                  <a16:creationId xmlns:a16="http://schemas.microsoft.com/office/drawing/2014/main" id="{AD70DDCF-A99B-4FC1-A1DC-B6314C72B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4" t="37817" r="11350" b="48351"/>
            <a:stretch/>
          </p:blipFill>
          <p:spPr>
            <a:xfrm>
              <a:off x="442910" y="1048920"/>
              <a:ext cx="4462466" cy="9485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461FDC-A2B5-4C0E-8A9C-51C55EE46134}"/>
                </a:ext>
              </a:extLst>
            </p:cNvPr>
            <p:cNvSpPr txBox="1"/>
            <p:nvPr/>
          </p:nvSpPr>
          <p:spPr>
            <a:xfrm>
              <a:off x="1154190" y="1225362"/>
              <a:ext cx="9883620" cy="54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Prior Works 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27" name="사각형: 둥근 모서리 37">
            <a:extLst>
              <a:ext uri="{FF2B5EF4-FFF2-40B4-BE49-F238E27FC236}">
                <a16:creationId xmlns:a16="http://schemas.microsoft.com/office/drawing/2014/main" id="{BDEFEBC7-503F-4D10-AD09-2BC5EB786DE6}"/>
              </a:ext>
            </a:extLst>
          </p:cNvPr>
          <p:cNvSpPr/>
          <p:nvPr/>
        </p:nvSpPr>
        <p:spPr>
          <a:xfrm>
            <a:off x="449940" y="5811896"/>
            <a:ext cx="11299148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4797B-23AA-4ED4-93C6-F8190E80FE07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A more comprehensive optimization with a fixed power budget at the base station?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29" name="그룹 140">
            <a:extLst>
              <a:ext uri="{FF2B5EF4-FFF2-40B4-BE49-F238E27FC236}">
                <a16:creationId xmlns:a16="http://schemas.microsoft.com/office/drawing/2014/main" id="{F96FB33D-BC3F-4E38-A103-E07428643B60}"/>
              </a:ext>
            </a:extLst>
          </p:cNvPr>
          <p:cNvGrpSpPr/>
          <p:nvPr/>
        </p:nvGrpSpPr>
        <p:grpSpPr>
          <a:xfrm>
            <a:off x="6253447" y="1995315"/>
            <a:ext cx="5491981" cy="458460"/>
            <a:chOff x="7007290" y="2020859"/>
            <a:chExt cx="4741798" cy="458460"/>
          </a:xfrm>
        </p:grpSpPr>
        <p:sp>
          <p:nvSpPr>
            <p:cNvPr id="30" name="직사각형 116">
              <a:extLst>
                <a:ext uri="{FF2B5EF4-FFF2-40B4-BE49-F238E27FC236}">
                  <a16:creationId xmlns:a16="http://schemas.microsoft.com/office/drawing/2014/main" id="{82DF9F53-9210-4342-883B-A2C845DE518D}"/>
                </a:ext>
              </a:extLst>
            </p:cNvPr>
            <p:cNvSpPr/>
            <p:nvPr/>
          </p:nvSpPr>
          <p:spPr>
            <a:xfrm>
              <a:off x="7007290" y="2020859"/>
              <a:ext cx="4741798" cy="458460"/>
            </a:xfrm>
            <a:prstGeom prst="rect">
              <a:avLst/>
            </a:prstGeom>
            <a:solidFill>
              <a:srgbClr val="497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ABE47D-F2E0-45F8-A74E-05F8FAD48CCC}"/>
                </a:ext>
              </a:extLst>
            </p:cNvPr>
            <p:cNvSpPr txBox="1"/>
            <p:nvPr/>
          </p:nvSpPr>
          <p:spPr>
            <a:xfrm>
              <a:off x="7680416" y="2111590"/>
              <a:ext cx="339554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Precoding using antenna selection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cxnSp>
          <p:nvCxnSpPr>
            <p:cNvPr id="32" name="직선 연결선 119">
              <a:extLst>
                <a:ext uri="{FF2B5EF4-FFF2-40B4-BE49-F238E27FC236}">
                  <a16:creationId xmlns:a16="http://schemas.microsoft.com/office/drawing/2014/main" id="{159A2BB9-CC18-4DA7-9579-63B8BFC7E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600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120">
              <a:extLst>
                <a:ext uri="{FF2B5EF4-FFF2-40B4-BE49-F238E27FC236}">
                  <a16:creationId xmlns:a16="http://schemas.microsoft.com/office/drawing/2014/main" id="{5F7282D1-41D2-4BC8-837B-57CF5D50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121131" y="2114562"/>
              <a:ext cx="0" cy="276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8B9B82A-B535-460D-A671-0425B8D58710}"/>
              </a:ext>
            </a:extLst>
          </p:cNvPr>
          <p:cNvCxnSpPr>
            <a:cxnSpLocks/>
          </p:cNvCxnSpPr>
          <p:nvPr/>
        </p:nvCxnSpPr>
        <p:spPr>
          <a:xfrm flipH="1">
            <a:off x="5159479" y="1688907"/>
            <a:ext cx="298658" cy="256845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78826D59-10DB-4B83-8298-EBA14CD2062B}"/>
              </a:ext>
            </a:extLst>
          </p:cNvPr>
          <p:cNvCxnSpPr>
            <a:cxnSpLocks/>
          </p:cNvCxnSpPr>
          <p:nvPr/>
        </p:nvCxnSpPr>
        <p:spPr>
          <a:xfrm>
            <a:off x="6753225" y="1679743"/>
            <a:ext cx="270316" cy="259398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텍스트 개체 틀 4">
            <a:extLst>
              <a:ext uri="{FF2B5EF4-FFF2-40B4-BE49-F238E27FC236}">
                <a16:creationId xmlns:a16="http://schemas.microsoft.com/office/drawing/2014/main" id="{A980C880-13CA-4F6B-BEF8-38FF896FE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637" y="4417531"/>
            <a:ext cx="5490571" cy="1040294"/>
          </a:xfrm>
        </p:spPr>
        <p:txBody>
          <a:bodyPr>
            <a:normAutofit/>
          </a:bodyPr>
          <a:lstStyle/>
          <a:p>
            <a:pPr lvl="1"/>
            <a:r>
              <a:rPr lang="en-US" altLang="ko-KR" sz="1600" dirty="0"/>
              <a:t>3~5 bits are the most power-efficient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</a:p>
          <a:p>
            <a:pPr lvl="1"/>
            <a:r>
              <a:rPr lang="en-US" altLang="ko-KR" sz="1600" dirty="0">
                <a:cs typeface="Arial" panose="020B0604020202020204" pitchFamily="34" charset="0"/>
              </a:rPr>
              <a:t>Circuit power consumption was ignored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[4], [5]</a:t>
            </a:r>
          </a:p>
          <a:p>
            <a:pPr lvl="1"/>
            <a:endParaRPr lang="ko-KR" altLang="en-US" sz="1600" dirty="0">
              <a:cs typeface="Arial" panose="020B0604020202020204" pitchFamily="34" charset="0"/>
            </a:endParaRPr>
          </a:p>
          <a:p>
            <a:pPr lvl="1"/>
            <a:endParaRPr lang="en-US" altLang="ko-KR" dirty="0"/>
          </a:p>
        </p:txBody>
      </p:sp>
      <p:sp>
        <p:nvSpPr>
          <p:cNvPr id="155" name="텍스트 개체 틀 4">
            <a:extLst>
              <a:ext uri="{FF2B5EF4-FFF2-40B4-BE49-F238E27FC236}">
                <a16:creationId xmlns:a16="http://schemas.microsoft.com/office/drawing/2014/main" id="{6A08E9D8-3D26-4570-BE63-B5953E0821FE}"/>
              </a:ext>
            </a:extLst>
          </p:cNvPr>
          <p:cNvSpPr txBox="1">
            <a:spLocks/>
          </p:cNvSpPr>
          <p:nvPr/>
        </p:nvSpPr>
        <p:spPr>
          <a:xfrm>
            <a:off x="6253446" y="4417530"/>
            <a:ext cx="5490571" cy="102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986F7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43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79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15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151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rgbClr val="FF9300"/>
              </a:buClr>
              <a:buFont typeface="System Font Regular"/>
              <a:buChar char="−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600" dirty="0"/>
              <a:t>Circuit power consumption was considered</a:t>
            </a:r>
          </a:p>
          <a:p>
            <a:pPr lvl="1"/>
            <a:r>
              <a:rPr lang="en-US" altLang="ko-KR" sz="1600" dirty="0"/>
              <a:t>Energy efficiency was mostly optimized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[6], [7]</a:t>
            </a:r>
          </a:p>
          <a:p>
            <a:pPr lvl="1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306D2-FBF0-BC61-A3B4-C97B3C12427D}"/>
              </a:ext>
            </a:extLst>
          </p:cNvPr>
          <p:cNvSpPr txBox="1"/>
          <p:nvPr/>
        </p:nvSpPr>
        <p:spPr>
          <a:xfrm>
            <a:off x="6680930" y="5102807"/>
            <a:ext cx="463560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Did not explicitly optimize spectral efficiency</a:t>
            </a:r>
          </a:p>
        </p:txBody>
      </p:sp>
      <p:pic>
        <p:nvPicPr>
          <p:cNvPr id="25" name="Picture 24" descr="A blue and white arrows with red dots and black text&#10;&#10;AI-generated content may be incorrect.">
            <a:extLst>
              <a:ext uri="{FF2B5EF4-FFF2-40B4-BE49-F238E27FC236}">
                <a16:creationId xmlns:a16="http://schemas.microsoft.com/office/drawing/2014/main" id="{8AEEACC7-60BA-FE0F-49D3-908A49E3C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20" y="2570129"/>
            <a:ext cx="3907020" cy="1986761"/>
          </a:xfrm>
          <a:prstGeom prst="rect">
            <a:avLst/>
          </a:prstGeom>
        </p:spPr>
      </p:pic>
      <p:pic>
        <p:nvPicPr>
          <p:cNvPr id="34" name="Picture 33" descr="A blue ovals with white text&#10;&#10;AI-generated content may be incorrect.">
            <a:extLst>
              <a:ext uri="{FF2B5EF4-FFF2-40B4-BE49-F238E27FC236}">
                <a16:creationId xmlns:a16="http://schemas.microsoft.com/office/drawing/2014/main" id="{665BA016-31B8-4267-E112-1C901CB27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708" y="2569057"/>
            <a:ext cx="3907020" cy="18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:a16="http://schemas.microsoft.com/office/drawing/2014/main" id="{1D04FF5A-11F3-4C09-85B1-42EDD2A46C1D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7" name="직사각형 379">
              <a:extLst>
                <a:ext uri="{FF2B5EF4-FFF2-40B4-BE49-F238E27FC236}">
                  <a16:creationId xmlns:a16="http://schemas.microsoft.com/office/drawing/2014/main" id="{81D965C2-CCC0-4003-9688-BC245621FDBC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그룹 140">
              <a:extLst>
                <a:ext uri="{FF2B5EF4-FFF2-40B4-BE49-F238E27FC236}">
                  <a16:creationId xmlns:a16="http://schemas.microsoft.com/office/drawing/2014/main" id="{670CDD88-315D-4015-AA2D-E078ED25E4ED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644729"/>
              <a:chOff x="7007290" y="2020859"/>
              <a:chExt cx="4741798" cy="644729"/>
            </a:xfrm>
          </p:grpSpPr>
          <p:sp>
            <p:nvSpPr>
              <p:cNvPr id="9" name="직사각형 116">
                <a:extLst>
                  <a:ext uri="{FF2B5EF4-FFF2-40B4-BE49-F238E27FC236}">
                    <a16:creationId xmlns:a16="http://schemas.microsoft.com/office/drawing/2014/main" id="{4DB09D6C-8F98-4CDB-BD44-FDD48EFF7FD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E9938-4990-4A27-B66E-7F3AA71F8EF9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 comprehensive optimization for maximizing the sum spectral efficiency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1" name="직선 연결선 119">
                <a:extLst>
                  <a:ext uri="{FF2B5EF4-FFF2-40B4-BE49-F238E27FC236}">
                    <a16:creationId xmlns:a16="http://schemas.microsoft.com/office/drawing/2014/main" id="{6C9292E0-8D3A-4974-B22D-84228BB68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20">
                <a:extLst>
                  <a:ext uri="{FF2B5EF4-FFF2-40B4-BE49-F238E27FC236}">
                    <a16:creationId xmlns:a16="http://schemas.microsoft.com/office/drawing/2014/main" id="{86529174-2DDB-43F1-B5E8-E41544F47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5F97EE-DE8A-442D-80DF-26ECE795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52ACD4-0BAD-4173-9E96-8996279B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0BCF10-B6BA-48DA-B85E-3EB08FE34E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FEB2D8-417F-4AEC-922B-401A2C7D1896}"/>
              </a:ext>
            </a:extLst>
          </p:cNvPr>
          <p:cNvGrpSpPr/>
          <p:nvPr/>
        </p:nvGrpSpPr>
        <p:grpSpPr>
          <a:xfrm>
            <a:off x="6165882" y="1918479"/>
            <a:ext cx="3161238" cy="2060012"/>
            <a:chOff x="7052051" y="1950013"/>
            <a:chExt cx="3161238" cy="2060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42FCDEA2-8255-4122-B16F-88A13C1A96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52051" y="2349833"/>
                  <a:ext cx="3161238" cy="166019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itchFamily="2" charset="-127"/>
                      <a:ea typeface="NanumGothic" pitchFamily="2" charset="-127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03400" lvl="1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smtClean="0">
                                <a:solidFill>
                                  <a:srgbClr val="14C1BE"/>
                                </a:solidFill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cir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</m:oMath>
                    </m:oMathPara>
                  </a14:m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r>
                    <a:rPr lang="en-US" altLang="ko-KR" sz="1600" dirty="0"/>
                    <a:t>Transmit power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>
                              <a:solidFill>
                                <a:srgbClr val="14C1BE"/>
                              </a:solidFill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 altLang="ko-KR" sz="16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1600" dirty="0"/>
                </a:p>
                <a:p>
                  <a:pPr marL="203400" lvl="1" indent="0">
                    <a:buFont typeface="Arial" panose="020B0604020202020204" pitchFamily="34" charset="0"/>
                    <a:buNone/>
                  </a:pPr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42FCDEA2-8255-4122-B16F-88A13C1A9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51" y="2349833"/>
                  <a:ext cx="3161238" cy="16601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Arrow 123">
              <a:extLst>
                <a:ext uri="{FF2B5EF4-FFF2-40B4-BE49-F238E27FC236}">
                  <a16:creationId xmlns:a16="http://schemas.microsoft.com/office/drawing/2014/main" id="{015A30C4-0C04-4456-8F47-CAC5DAC7C6B1}"/>
                </a:ext>
              </a:extLst>
            </p:cNvPr>
            <p:cNvSpPr/>
            <p:nvPr/>
          </p:nvSpPr>
          <p:spPr>
            <a:xfrm rot="5400000">
              <a:off x="7865231" y="2907410"/>
              <a:ext cx="399820" cy="202028"/>
            </a:xfrm>
            <a:prstGeom prst="rightArrow">
              <a:avLst>
                <a:gd name="adj1" fmla="val 50000"/>
                <a:gd name="adj2" fmla="val 57791"/>
              </a:avLst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KR">
                <a:latin typeface="Corbel" panose="020B0503020204020204" pitchFamily="34" charset="0"/>
              </a:endParaRPr>
            </a:p>
          </p:txBody>
        </p:sp>
        <p:sp>
          <p:nvSpPr>
            <p:cNvPr id="15" name="Right Arrow 123">
              <a:extLst>
                <a:ext uri="{FF2B5EF4-FFF2-40B4-BE49-F238E27FC236}">
                  <a16:creationId xmlns:a16="http://schemas.microsoft.com/office/drawing/2014/main" id="{B652C9EF-B7D8-4F0F-A0B2-66FE79975F12}"/>
                </a:ext>
              </a:extLst>
            </p:cNvPr>
            <p:cNvSpPr/>
            <p:nvPr/>
          </p:nvSpPr>
          <p:spPr>
            <a:xfrm rot="16200000">
              <a:off x="8556053" y="2048909"/>
              <a:ext cx="399820" cy="202028"/>
            </a:xfrm>
            <a:prstGeom prst="rightArrow">
              <a:avLst>
                <a:gd name="adj1" fmla="val 50000"/>
                <a:gd name="adj2" fmla="val 57791"/>
              </a:avLst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KR">
                <a:latin typeface="Corbel" panose="020B0503020204020204" pitchFamily="34" charset="0"/>
              </a:endParaRPr>
            </a:p>
          </p:txBody>
        </p:sp>
      </p:grpSp>
      <p:cxnSp>
        <p:nvCxnSpPr>
          <p:cNvPr id="72" name="Straight Connector 41">
            <a:extLst>
              <a:ext uri="{FF2B5EF4-FFF2-40B4-BE49-F238E27FC236}">
                <a16:creationId xmlns:a16="http://schemas.microsoft.com/office/drawing/2014/main" id="{A7E8D940-0170-41C4-BC0C-34434AE9A922}"/>
              </a:ext>
            </a:extLst>
          </p:cNvPr>
          <p:cNvCxnSpPr>
            <a:cxnSpLocks/>
          </p:cNvCxnSpPr>
          <p:nvPr/>
        </p:nvCxnSpPr>
        <p:spPr>
          <a:xfrm>
            <a:off x="6096000" y="1792759"/>
            <a:ext cx="0" cy="2313318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37">
            <a:extLst>
              <a:ext uri="{FF2B5EF4-FFF2-40B4-BE49-F238E27FC236}">
                <a16:creationId xmlns:a16="http://schemas.microsoft.com/office/drawing/2014/main" id="{66EF99F6-BF0A-495D-A067-F80BBFFA21C9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FB9A2C-D196-4F96-9201-512FFDB1F63B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More room for the use of medium/high-resolution DACs?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E80C0F8B-0285-44AD-A44C-4B18DF554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419" y="4371583"/>
            <a:ext cx="8889946" cy="1040294"/>
          </a:xfrm>
        </p:spPr>
        <p:txBody>
          <a:bodyPr>
            <a:normAutofit/>
          </a:bodyPr>
          <a:lstStyle/>
          <a:p>
            <a:pPr lvl="1"/>
            <a:r>
              <a:rPr lang="en-US" altLang="ko-KR" sz="1600" dirty="0"/>
              <a:t>Joint optimization of </a:t>
            </a:r>
            <a:r>
              <a:rPr lang="en-US" altLang="ko-KR" sz="1600" b="1" dirty="0">
                <a:cs typeface="Arial" panose="020B0604020202020204" pitchFamily="34" charset="0"/>
              </a:rPr>
              <a:t>antenna selection</a:t>
            </a:r>
            <a:r>
              <a:rPr lang="en-US" altLang="ko-KR" sz="1600" dirty="0">
                <a:cs typeface="Arial" panose="020B0604020202020204" pitchFamily="34" charset="0"/>
              </a:rPr>
              <a:t>, </a:t>
            </a:r>
            <a:r>
              <a:rPr lang="en-US" altLang="ko-KR" sz="1600" b="1" dirty="0">
                <a:cs typeface="Arial" panose="020B0604020202020204" pitchFamily="34" charset="0"/>
              </a:rPr>
              <a:t>precoding</a:t>
            </a:r>
            <a:r>
              <a:rPr lang="en-US" altLang="ko-KR" sz="1600" dirty="0">
                <a:cs typeface="Arial" panose="020B0604020202020204" pitchFamily="34" charset="0"/>
              </a:rPr>
              <a:t>, and </a:t>
            </a:r>
            <a:r>
              <a:rPr lang="en-US" altLang="ko-KR" sz="1600" b="1" dirty="0">
                <a:cs typeface="Arial" panose="020B0604020202020204" pitchFamily="34" charset="0"/>
              </a:rPr>
              <a:t>transmit power control</a:t>
            </a:r>
          </a:p>
          <a:p>
            <a:pPr lvl="1"/>
            <a:r>
              <a:rPr lang="en-US" altLang="ko-KR" sz="1600" dirty="0"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Strategic balancing of the transmit power and antenna deployment</a:t>
            </a:r>
            <a:endParaRPr lang="ko-KR" altLang="en-US" sz="1600" dirty="0">
              <a:cs typeface="Arial" panose="020B0604020202020204" pitchFamily="34" charset="0"/>
            </a:endParaRPr>
          </a:p>
          <a:p>
            <a:pPr lvl="1"/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D5DCC-9FE6-A305-1FD3-AD590F68788D}"/>
              </a:ext>
            </a:extLst>
          </p:cNvPr>
          <p:cNvSpPr/>
          <p:nvPr/>
        </p:nvSpPr>
        <p:spPr>
          <a:xfrm>
            <a:off x="9516353" y="2264027"/>
            <a:ext cx="421023" cy="606022"/>
          </a:xfrm>
          <a:prstGeom prst="rect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Tx</a:t>
            </a:r>
            <a:b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94805-50A1-6193-2A20-2A9ED64B2CF9}"/>
              </a:ext>
            </a:extLst>
          </p:cNvPr>
          <p:cNvSpPr/>
          <p:nvPr/>
        </p:nvSpPr>
        <p:spPr>
          <a:xfrm>
            <a:off x="9937377" y="2263942"/>
            <a:ext cx="857995" cy="606022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Cir</a:t>
            </a:r>
            <a:r>
              <a:rPr 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4993AE-3E00-5C8D-4D24-AC5B6A427834}"/>
              </a:ext>
            </a:extLst>
          </p:cNvPr>
          <p:cNvSpPr txBox="1"/>
          <p:nvPr/>
        </p:nvSpPr>
        <p:spPr>
          <a:xfrm>
            <a:off x="9956159" y="2789628"/>
            <a:ext cx="376379" cy="3651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vs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128342-7096-E333-07EC-C8C2A30AA1D6}"/>
              </a:ext>
            </a:extLst>
          </p:cNvPr>
          <p:cNvSpPr/>
          <p:nvPr/>
        </p:nvSpPr>
        <p:spPr>
          <a:xfrm>
            <a:off x="9516354" y="3151099"/>
            <a:ext cx="716174" cy="606022"/>
          </a:xfrm>
          <a:prstGeom prst="rect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Tx</a:t>
            </a:r>
            <a:b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DE0A8E-EC72-7E3A-9B9A-16B14BBF849B}"/>
              </a:ext>
            </a:extLst>
          </p:cNvPr>
          <p:cNvSpPr/>
          <p:nvPr/>
        </p:nvSpPr>
        <p:spPr>
          <a:xfrm>
            <a:off x="10232528" y="3151014"/>
            <a:ext cx="562844" cy="606022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Cir</a:t>
            </a:r>
            <a:r>
              <a:rPr 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</a:p>
        </p:txBody>
      </p:sp>
      <p:sp>
        <p:nvSpPr>
          <p:cNvPr id="82" name="타원 139">
            <a:extLst>
              <a:ext uri="{FF2B5EF4-FFF2-40B4-BE49-F238E27FC236}">
                <a16:creationId xmlns:a16="http://schemas.microsoft.com/office/drawing/2014/main" id="{4559879A-6069-7083-3193-03BF9B94ECC1}"/>
              </a:ext>
            </a:extLst>
          </p:cNvPr>
          <p:cNvSpPr/>
          <p:nvPr/>
        </p:nvSpPr>
        <p:spPr>
          <a:xfrm rot="5400000">
            <a:off x="9081223" y="1977312"/>
            <a:ext cx="2160958" cy="206817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Picture 82" descr="A blue and white arrows with red dots and black text&#10;&#10;AI-generated content may be incorrect.">
            <a:extLst>
              <a:ext uri="{FF2B5EF4-FFF2-40B4-BE49-F238E27FC236}">
                <a16:creationId xmlns:a16="http://schemas.microsoft.com/office/drawing/2014/main" id="{FA8D8478-27F6-3E7F-54C0-32AB8C77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5" y="1941430"/>
            <a:ext cx="3907020" cy="19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DC1FC-E776-E80C-A431-DF163DF0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631BA-3098-CF55-6FAE-12066CC3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B1947-5C49-6026-67D0-C2975C94B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FE853A-BB47-4368-A6FE-DA7527BC5A1F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EDABBA1B-F7AF-0BC8-7AC3-7E1757EF1655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C04173BC-05E0-30E1-C921-F34C130C906E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866A6474-DC76-B715-ABB7-65A6242476C9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36895-68E7-C819-4FCA-A7FC6B8C4CA8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Downlink MU-MIMO communication system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26A2079-4E65-26A1-91FC-F73DEAD23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9EEA88EA-4350-0C46-433D-CA88B8B82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814471A4-D92D-B06F-39DE-70302133E637}"/>
              </a:ext>
            </a:extLst>
          </p:cNvPr>
          <p:cNvGrpSpPr/>
          <p:nvPr/>
        </p:nvGrpSpPr>
        <p:grpSpPr>
          <a:xfrm>
            <a:off x="2319708" y="2000172"/>
            <a:ext cx="4248301" cy="2442513"/>
            <a:chOff x="7279309" y="4137671"/>
            <a:chExt cx="2584438" cy="1528603"/>
          </a:xfrm>
        </p:grpSpPr>
        <p:cxnSp>
          <p:nvCxnSpPr>
            <p:cNvPr id="16" name="직선 연결선 10">
              <a:extLst>
                <a:ext uri="{FF2B5EF4-FFF2-40B4-BE49-F238E27FC236}">
                  <a16:creationId xmlns:a16="http://schemas.microsoft.com/office/drawing/2014/main" id="{793A676E-E146-9F81-03FB-2F4776B5406E}"/>
                </a:ext>
              </a:extLst>
            </p:cNvPr>
            <p:cNvCxnSpPr/>
            <p:nvPr/>
          </p:nvCxnSpPr>
          <p:spPr>
            <a:xfrm>
              <a:off x="8542593" y="5061230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1">
              <a:extLst>
                <a:ext uri="{FF2B5EF4-FFF2-40B4-BE49-F238E27FC236}">
                  <a16:creationId xmlns:a16="http://schemas.microsoft.com/office/drawing/2014/main" id="{1C52A56A-9B5A-34CA-E619-E7E72D19522B}"/>
                </a:ext>
              </a:extLst>
            </p:cNvPr>
            <p:cNvCxnSpPr/>
            <p:nvPr/>
          </p:nvCxnSpPr>
          <p:spPr>
            <a:xfrm>
              <a:off x="9745771" y="5036500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DD58A-D01F-5E0E-111E-68FDCE3BCFB9}"/>
                </a:ext>
              </a:extLst>
            </p:cNvPr>
            <p:cNvSpPr txBox="1"/>
            <p:nvPr/>
          </p:nvSpPr>
          <p:spPr>
            <a:xfrm>
              <a:off x="7928791" y="5441268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0CC3A-AEE7-610B-4C38-C29B1E22F3B3}"/>
                </a:ext>
              </a:extLst>
            </p:cNvPr>
            <p:cNvSpPr txBox="1"/>
            <p:nvPr/>
          </p:nvSpPr>
          <p:spPr>
            <a:xfrm>
              <a:off x="7929922" y="5174283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이등변 삼각형 14">
              <a:extLst>
                <a:ext uri="{FF2B5EF4-FFF2-40B4-BE49-F238E27FC236}">
                  <a16:creationId xmlns:a16="http://schemas.microsoft.com/office/drawing/2014/main" id="{603D5EA2-C928-5B43-F12F-1EDACC5171AC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52670" y="5293173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21" name="꺾인 연결선 127">
              <a:extLst>
                <a:ext uri="{FF2B5EF4-FFF2-40B4-BE49-F238E27FC236}">
                  <a16:creationId xmlns:a16="http://schemas.microsoft.com/office/drawing/2014/main" id="{2F8D9A8C-E8FE-015C-F248-FAB15CD66B84}"/>
                </a:ext>
              </a:extLst>
            </p:cNvPr>
            <p:cNvCxnSpPr>
              <a:stCxn id="20" idx="0"/>
              <a:endCxn id="28" idx="3"/>
            </p:cNvCxnSpPr>
            <p:nvPr/>
          </p:nvCxnSpPr>
          <p:spPr>
            <a:xfrm rot="5400000">
              <a:off x="9656399" y="5389893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오각형 335">
              <a:extLst>
                <a:ext uri="{FF2B5EF4-FFF2-40B4-BE49-F238E27FC236}">
                  <a16:creationId xmlns:a16="http://schemas.microsoft.com/office/drawing/2014/main" id="{8BD870B5-5634-2222-EC42-72B8287C38E5}"/>
                </a:ext>
              </a:extLst>
            </p:cNvPr>
            <p:cNvSpPr/>
            <p:nvPr/>
          </p:nvSpPr>
          <p:spPr>
            <a:xfrm rot="10800000">
              <a:off x="8146214" y="5228480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23" name="그룹 17">
              <a:extLst>
                <a:ext uri="{FF2B5EF4-FFF2-40B4-BE49-F238E27FC236}">
                  <a16:creationId xmlns:a16="http://schemas.microsoft.com/office/drawing/2014/main" id="{3AE50A8C-E474-6D6A-54F5-A6ECD3FAB239}"/>
                </a:ext>
              </a:extLst>
            </p:cNvPr>
            <p:cNvGrpSpPr/>
            <p:nvPr/>
          </p:nvGrpSpPr>
          <p:grpSpPr>
            <a:xfrm>
              <a:off x="8142202" y="5289748"/>
              <a:ext cx="575207" cy="339940"/>
              <a:chOff x="8857427" y="4798643"/>
              <a:chExt cx="772181" cy="339940"/>
            </a:xfrm>
          </p:grpSpPr>
          <p:sp>
            <p:nvSpPr>
              <p:cNvPr id="69" name="오각형 336">
                <a:extLst>
                  <a:ext uri="{FF2B5EF4-FFF2-40B4-BE49-F238E27FC236}">
                    <a16:creationId xmlns:a16="http://schemas.microsoft.com/office/drawing/2014/main" id="{6C0CD31F-A6C2-8432-DACB-1B792DE794D1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B5362F8-B480-E52B-1E9D-4F1D471FD0A0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24" name="그룹 18">
              <a:extLst>
                <a:ext uri="{FF2B5EF4-FFF2-40B4-BE49-F238E27FC236}">
                  <a16:creationId xmlns:a16="http://schemas.microsoft.com/office/drawing/2014/main" id="{C5C6B835-3300-7D2C-FB69-92D3CACEBA3E}"/>
                </a:ext>
              </a:extLst>
            </p:cNvPr>
            <p:cNvGrpSpPr/>
            <p:nvPr/>
          </p:nvGrpSpPr>
          <p:grpSpPr>
            <a:xfrm>
              <a:off x="7885245" y="5399081"/>
              <a:ext cx="254182" cy="91637"/>
              <a:chOff x="92211" y="5800797"/>
              <a:chExt cx="262782" cy="119263"/>
            </a:xfrm>
          </p:grpSpPr>
          <p:cxnSp>
            <p:nvCxnSpPr>
              <p:cNvPr id="67" name="꺾인 연결선 344">
                <a:extLst>
                  <a:ext uri="{FF2B5EF4-FFF2-40B4-BE49-F238E27FC236}">
                    <a16:creationId xmlns:a16="http://schemas.microsoft.com/office/drawing/2014/main" id="{D086066D-20B9-094B-3A91-C083842CA73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직사각형 62">
                <a:extLst>
                  <a:ext uri="{FF2B5EF4-FFF2-40B4-BE49-F238E27FC236}">
                    <a16:creationId xmlns:a16="http://schemas.microsoft.com/office/drawing/2014/main" id="{D8ECE302-BDA9-C6B2-4876-5F4DCB7DF474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5" name="그룹 19">
              <a:extLst>
                <a:ext uri="{FF2B5EF4-FFF2-40B4-BE49-F238E27FC236}">
                  <a16:creationId xmlns:a16="http://schemas.microsoft.com/office/drawing/2014/main" id="{E5DAE568-2AC8-41A3-FB8C-35653491E74E}"/>
                </a:ext>
              </a:extLst>
            </p:cNvPr>
            <p:cNvGrpSpPr/>
            <p:nvPr/>
          </p:nvGrpSpPr>
          <p:grpSpPr>
            <a:xfrm>
              <a:off x="8722052" y="5408567"/>
              <a:ext cx="106433" cy="113056"/>
              <a:chOff x="1234133" y="5844913"/>
              <a:chExt cx="110034" cy="106978"/>
            </a:xfrm>
          </p:grpSpPr>
          <p:cxnSp>
            <p:nvCxnSpPr>
              <p:cNvPr id="65" name="꺾인 연결선 342">
                <a:extLst>
                  <a:ext uri="{FF2B5EF4-FFF2-40B4-BE49-F238E27FC236}">
                    <a16:creationId xmlns:a16="http://schemas.microsoft.com/office/drawing/2014/main" id="{CA7467D4-059E-72B0-229A-0AB5C7047DFD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0">
                <a:extLst>
                  <a:ext uri="{FF2B5EF4-FFF2-40B4-BE49-F238E27FC236}">
                    <a16:creationId xmlns:a16="http://schemas.microsoft.com/office/drawing/2014/main" id="{DE2818E3-555D-76E4-2B6D-6C4D6BA90274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26" name="직선 화살표 연결선 20">
              <a:extLst>
                <a:ext uri="{FF2B5EF4-FFF2-40B4-BE49-F238E27FC236}">
                  <a16:creationId xmlns:a16="http://schemas.microsoft.com/office/drawing/2014/main" id="{99CAC800-DE31-DCBE-F4E7-7F6727BCFAC0}"/>
                </a:ext>
              </a:extLst>
            </p:cNvPr>
            <p:cNvCxnSpPr/>
            <p:nvPr/>
          </p:nvCxnSpPr>
          <p:spPr>
            <a:xfrm>
              <a:off x="8720055" y="5475405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1">
              <a:extLst>
                <a:ext uri="{FF2B5EF4-FFF2-40B4-BE49-F238E27FC236}">
                  <a16:creationId xmlns:a16="http://schemas.microsoft.com/office/drawing/2014/main" id="{032819D3-88DD-5814-7CD3-757345AC5548}"/>
                </a:ext>
              </a:extLst>
            </p:cNvPr>
            <p:cNvCxnSpPr/>
            <p:nvPr/>
          </p:nvCxnSpPr>
          <p:spPr>
            <a:xfrm>
              <a:off x="7952467" y="5458181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143">
              <a:extLst>
                <a:ext uri="{FF2B5EF4-FFF2-40B4-BE49-F238E27FC236}">
                  <a16:creationId xmlns:a16="http://schemas.microsoft.com/office/drawing/2014/main" id="{455FA379-A27C-2B34-A2F0-395C966807E6}"/>
                </a:ext>
              </a:extLst>
            </p:cNvPr>
            <p:cNvSpPr/>
            <p:nvPr/>
          </p:nvSpPr>
          <p:spPr>
            <a:xfrm>
              <a:off x="8888234" y="5319124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7ED08-3CA0-EBB2-3984-1B523FA9D714}"/>
                </a:ext>
              </a:extLst>
            </p:cNvPr>
            <p:cNvSpPr txBox="1"/>
            <p:nvPr/>
          </p:nvSpPr>
          <p:spPr>
            <a:xfrm>
              <a:off x="7912960" y="4404657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93583D-3D1F-23C4-BDEF-41C6FADC465F}"/>
                </a:ext>
              </a:extLst>
            </p:cNvPr>
            <p:cNvSpPr txBox="1"/>
            <p:nvPr/>
          </p:nvSpPr>
          <p:spPr>
            <a:xfrm>
              <a:off x="7914092" y="4137671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31" name="이등변 삼각형 25">
              <a:extLst>
                <a:ext uri="{FF2B5EF4-FFF2-40B4-BE49-F238E27FC236}">
                  <a16:creationId xmlns:a16="http://schemas.microsoft.com/office/drawing/2014/main" id="{5D848D7A-E7A4-960C-3959-E9C51540ED7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75203" y="4256561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32" name="꺾인 연결선 127">
              <a:extLst>
                <a:ext uri="{FF2B5EF4-FFF2-40B4-BE49-F238E27FC236}">
                  <a16:creationId xmlns:a16="http://schemas.microsoft.com/office/drawing/2014/main" id="{4C02B2E5-2F1E-7F0F-D8EE-EF7245AFB4B1}"/>
                </a:ext>
              </a:extLst>
            </p:cNvPr>
            <p:cNvCxnSpPr>
              <a:stCxn id="31" idx="0"/>
              <a:endCxn id="39" idx="3"/>
            </p:cNvCxnSpPr>
            <p:nvPr/>
          </p:nvCxnSpPr>
          <p:spPr>
            <a:xfrm rot="5400000">
              <a:off x="9678932" y="4353281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오각형 335">
              <a:extLst>
                <a:ext uri="{FF2B5EF4-FFF2-40B4-BE49-F238E27FC236}">
                  <a16:creationId xmlns:a16="http://schemas.microsoft.com/office/drawing/2014/main" id="{8516FA90-6780-84FC-74F2-D15156FCE5E8}"/>
                </a:ext>
              </a:extLst>
            </p:cNvPr>
            <p:cNvSpPr/>
            <p:nvPr/>
          </p:nvSpPr>
          <p:spPr>
            <a:xfrm rot="10800000">
              <a:off x="8168747" y="4191868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34" name="그룹 28">
              <a:extLst>
                <a:ext uri="{FF2B5EF4-FFF2-40B4-BE49-F238E27FC236}">
                  <a16:creationId xmlns:a16="http://schemas.microsoft.com/office/drawing/2014/main" id="{38AA268D-09F3-0DD3-F452-3E026CC44BD2}"/>
                </a:ext>
              </a:extLst>
            </p:cNvPr>
            <p:cNvGrpSpPr/>
            <p:nvPr/>
          </p:nvGrpSpPr>
          <p:grpSpPr>
            <a:xfrm>
              <a:off x="8164735" y="4253136"/>
              <a:ext cx="575207" cy="339940"/>
              <a:chOff x="8857427" y="4798643"/>
              <a:chExt cx="772181" cy="339940"/>
            </a:xfrm>
          </p:grpSpPr>
          <p:sp>
            <p:nvSpPr>
              <p:cNvPr id="63" name="오각형 447">
                <a:extLst>
                  <a:ext uri="{FF2B5EF4-FFF2-40B4-BE49-F238E27FC236}">
                    <a16:creationId xmlns:a16="http://schemas.microsoft.com/office/drawing/2014/main" id="{01E7EB10-1AA0-68C7-217B-9AE39851A63E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6D6C78-4F3E-8B3A-B619-778D8E3F74B0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35" name="그룹 29">
              <a:extLst>
                <a:ext uri="{FF2B5EF4-FFF2-40B4-BE49-F238E27FC236}">
                  <a16:creationId xmlns:a16="http://schemas.microsoft.com/office/drawing/2014/main" id="{CB570038-FECB-C53C-70F6-9877203AAB04}"/>
                </a:ext>
              </a:extLst>
            </p:cNvPr>
            <p:cNvGrpSpPr/>
            <p:nvPr/>
          </p:nvGrpSpPr>
          <p:grpSpPr>
            <a:xfrm>
              <a:off x="7907778" y="4362469"/>
              <a:ext cx="254182" cy="91637"/>
              <a:chOff x="92211" y="5800797"/>
              <a:chExt cx="262782" cy="119263"/>
            </a:xfrm>
          </p:grpSpPr>
          <p:cxnSp>
            <p:nvCxnSpPr>
              <p:cNvPr id="61" name="꺾인 연결선 344">
                <a:extLst>
                  <a:ext uri="{FF2B5EF4-FFF2-40B4-BE49-F238E27FC236}">
                    <a16:creationId xmlns:a16="http://schemas.microsoft.com/office/drawing/2014/main" id="{153D8D6F-1315-3C55-3388-238DAD972E1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56">
                <a:extLst>
                  <a:ext uri="{FF2B5EF4-FFF2-40B4-BE49-F238E27FC236}">
                    <a16:creationId xmlns:a16="http://schemas.microsoft.com/office/drawing/2014/main" id="{BFF782DB-D9A1-9134-E62D-A3200A95C59F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6" name="그룹 30">
              <a:extLst>
                <a:ext uri="{FF2B5EF4-FFF2-40B4-BE49-F238E27FC236}">
                  <a16:creationId xmlns:a16="http://schemas.microsoft.com/office/drawing/2014/main" id="{BCA448A4-C971-F5C1-8D38-6885CF96DC5E}"/>
                </a:ext>
              </a:extLst>
            </p:cNvPr>
            <p:cNvGrpSpPr/>
            <p:nvPr/>
          </p:nvGrpSpPr>
          <p:grpSpPr>
            <a:xfrm>
              <a:off x="8744585" y="4371955"/>
              <a:ext cx="106433" cy="113056"/>
              <a:chOff x="1234133" y="5844913"/>
              <a:chExt cx="110034" cy="106978"/>
            </a:xfrm>
          </p:grpSpPr>
          <p:cxnSp>
            <p:nvCxnSpPr>
              <p:cNvPr id="59" name="꺾인 연결선 443">
                <a:extLst>
                  <a:ext uri="{FF2B5EF4-FFF2-40B4-BE49-F238E27FC236}">
                    <a16:creationId xmlns:a16="http://schemas.microsoft.com/office/drawing/2014/main" id="{637E411E-51C6-D7D3-4183-4FC8C1D9A47C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4">
                <a:extLst>
                  <a:ext uri="{FF2B5EF4-FFF2-40B4-BE49-F238E27FC236}">
                    <a16:creationId xmlns:a16="http://schemas.microsoft.com/office/drawing/2014/main" id="{416E6BE2-E657-B063-D981-897EC00B8286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37" name="직선 화살표 연결선 31">
              <a:extLst>
                <a:ext uri="{FF2B5EF4-FFF2-40B4-BE49-F238E27FC236}">
                  <a16:creationId xmlns:a16="http://schemas.microsoft.com/office/drawing/2014/main" id="{7C7D020C-66E3-D4D2-07A0-7C94602BD9ED}"/>
                </a:ext>
              </a:extLst>
            </p:cNvPr>
            <p:cNvCxnSpPr/>
            <p:nvPr/>
          </p:nvCxnSpPr>
          <p:spPr>
            <a:xfrm>
              <a:off x="8742588" y="4438793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2">
              <a:extLst>
                <a:ext uri="{FF2B5EF4-FFF2-40B4-BE49-F238E27FC236}">
                  <a16:creationId xmlns:a16="http://schemas.microsoft.com/office/drawing/2014/main" id="{11243CC3-C335-25C4-BB05-69B555EEDAB6}"/>
                </a:ext>
              </a:extLst>
            </p:cNvPr>
            <p:cNvCxnSpPr/>
            <p:nvPr/>
          </p:nvCxnSpPr>
          <p:spPr>
            <a:xfrm>
              <a:off x="7975000" y="4421569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143">
              <a:extLst>
                <a:ext uri="{FF2B5EF4-FFF2-40B4-BE49-F238E27FC236}">
                  <a16:creationId xmlns:a16="http://schemas.microsoft.com/office/drawing/2014/main" id="{825BC2B3-5847-F882-FC18-9243E667D145}"/>
                </a:ext>
              </a:extLst>
            </p:cNvPr>
            <p:cNvSpPr/>
            <p:nvPr/>
          </p:nvSpPr>
          <p:spPr>
            <a:xfrm>
              <a:off x="8910767" y="4282512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ED16D8-95D4-D03D-B40E-4254D70D7C97}"/>
                </a:ext>
              </a:extLst>
            </p:cNvPr>
            <p:cNvSpPr txBox="1"/>
            <p:nvPr/>
          </p:nvSpPr>
          <p:spPr>
            <a:xfrm>
              <a:off x="7927395" y="4824152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Corbel" panose="020B0503020204020204" pitchFamily="34" charset="0"/>
                </a:rPr>
                <a:t>Re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A2A8F-8C5B-5C29-191E-51A0D03B146B}"/>
                </a:ext>
              </a:extLst>
            </p:cNvPr>
            <p:cNvSpPr txBox="1"/>
            <p:nvPr/>
          </p:nvSpPr>
          <p:spPr>
            <a:xfrm>
              <a:off x="7936147" y="4557166"/>
              <a:ext cx="363924" cy="22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orbel" panose="020B0503020204020204" pitchFamily="34" charset="0"/>
                </a:rPr>
                <a:t>Im</a:t>
              </a:r>
              <a:endParaRPr lang="ko-KR" alt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42" name="이등변 삼각형 36">
              <a:extLst>
                <a:ext uri="{FF2B5EF4-FFF2-40B4-BE49-F238E27FC236}">
                  <a16:creationId xmlns:a16="http://schemas.microsoft.com/office/drawing/2014/main" id="{6221D887-3530-3DF0-E3A0-89274D623949}"/>
                </a:ext>
              </a:extLst>
            </p:cNvPr>
            <p:cNvSpPr>
              <a:spLocks/>
            </p:cNvSpPr>
            <p:nvPr/>
          </p:nvSpPr>
          <p:spPr>
            <a:xfrm rot="10800000">
              <a:off x="9689638" y="4676056"/>
              <a:ext cx="174109" cy="13830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43" name="꺾인 연결선 127">
              <a:extLst>
                <a:ext uri="{FF2B5EF4-FFF2-40B4-BE49-F238E27FC236}">
                  <a16:creationId xmlns:a16="http://schemas.microsoft.com/office/drawing/2014/main" id="{C22E2EF0-969B-456E-DBED-71BB191C90F2}"/>
                </a:ext>
              </a:extLst>
            </p:cNvPr>
            <p:cNvCxnSpPr>
              <a:stCxn id="42" idx="0"/>
              <a:endCxn id="50" idx="3"/>
            </p:cNvCxnSpPr>
            <p:nvPr/>
          </p:nvCxnSpPr>
          <p:spPr>
            <a:xfrm rot="5400000">
              <a:off x="9693367" y="4772776"/>
              <a:ext cx="41741" cy="1249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오각형 335">
              <a:extLst>
                <a:ext uri="{FF2B5EF4-FFF2-40B4-BE49-F238E27FC236}">
                  <a16:creationId xmlns:a16="http://schemas.microsoft.com/office/drawing/2014/main" id="{0753D325-2047-F16A-565B-8969FDB3DE42}"/>
                </a:ext>
              </a:extLst>
            </p:cNvPr>
            <p:cNvSpPr/>
            <p:nvPr/>
          </p:nvSpPr>
          <p:spPr>
            <a:xfrm rot="10800000">
              <a:off x="8183182" y="4611363"/>
              <a:ext cx="571776" cy="339940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45" name="그룹 39">
              <a:extLst>
                <a:ext uri="{FF2B5EF4-FFF2-40B4-BE49-F238E27FC236}">
                  <a16:creationId xmlns:a16="http://schemas.microsoft.com/office/drawing/2014/main" id="{AF900973-0499-049E-12E6-FEBCB0747BAE}"/>
                </a:ext>
              </a:extLst>
            </p:cNvPr>
            <p:cNvGrpSpPr/>
            <p:nvPr/>
          </p:nvGrpSpPr>
          <p:grpSpPr>
            <a:xfrm>
              <a:off x="8179170" y="4672631"/>
              <a:ext cx="575207" cy="339940"/>
              <a:chOff x="8857427" y="4798643"/>
              <a:chExt cx="772181" cy="339940"/>
            </a:xfrm>
          </p:grpSpPr>
          <p:sp>
            <p:nvSpPr>
              <p:cNvPr id="57" name="오각형 336">
                <a:extLst>
                  <a:ext uri="{FF2B5EF4-FFF2-40B4-BE49-F238E27FC236}">
                    <a16:creationId xmlns:a16="http://schemas.microsoft.com/office/drawing/2014/main" id="{3BF303DA-1893-E7C0-0BB6-5322F7327BC2}"/>
                  </a:ext>
                </a:extLst>
              </p:cNvPr>
              <p:cNvSpPr/>
              <p:nvPr/>
            </p:nvSpPr>
            <p:spPr>
              <a:xfrm rot="10800000">
                <a:off x="8857427" y="4798643"/>
                <a:ext cx="757978" cy="33994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41E23F-9EF4-122C-9748-118802D199DA}"/>
                  </a:ext>
                </a:extLst>
              </p:cNvPr>
              <p:cNvSpPr txBox="1"/>
              <p:nvPr/>
            </p:nvSpPr>
            <p:spPr>
              <a:xfrm>
                <a:off x="8951841" y="4864526"/>
                <a:ext cx="677767" cy="17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고딕" pitchFamily="2" charset="-127"/>
                    <a:ea typeface="나눔고딕" pitchFamily="2" charset="-127"/>
                  </a:rPr>
                  <a:t>DAC</a:t>
                </a:r>
              </a:p>
            </p:txBody>
          </p:sp>
        </p:grpSp>
        <p:grpSp>
          <p:nvGrpSpPr>
            <p:cNvPr id="46" name="그룹 40">
              <a:extLst>
                <a:ext uri="{FF2B5EF4-FFF2-40B4-BE49-F238E27FC236}">
                  <a16:creationId xmlns:a16="http://schemas.microsoft.com/office/drawing/2014/main" id="{451A43C1-6FD6-2D07-9BBC-50C5F6664604}"/>
                </a:ext>
              </a:extLst>
            </p:cNvPr>
            <p:cNvGrpSpPr/>
            <p:nvPr/>
          </p:nvGrpSpPr>
          <p:grpSpPr>
            <a:xfrm>
              <a:off x="7922213" y="4781964"/>
              <a:ext cx="254182" cy="91637"/>
              <a:chOff x="92211" y="5800797"/>
              <a:chExt cx="262782" cy="119263"/>
            </a:xfrm>
          </p:grpSpPr>
          <p:cxnSp>
            <p:nvCxnSpPr>
              <p:cNvPr id="55" name="꺾인 연결선 344">
                <a:extLst>
                  <a:ext uri="{FF2B5EF4-FFF2-40B4-BE49-F238E27FC236}">
                    <a16:creationId xmlns:a16="http://schemas.microsoft.com/office/drawing/2014/main" id="{A00FE267-5769-DED3-F477-5A663AD72EBC}"/>
                  </a:ext>
                </a:extLst>
              </p:cNvPr>
              <p:cNvCxnSpPr/>
              <p:nvPr/>
            </p:nvCxnSpPr>
            <p:spPr>
              <a:xfrm flipV="1">
                <a:off x="106853" y="5800797"/>
                <a:ext cx="248140" cy="79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0">
                <a:extLst>
                  <a:ext uri="{FF2B5EF4-FFF2-40B4-BE49-F238E27FC236}">
                    <a16:creationId xmlns:a16="http://schemas.microsoft.com/office/drawing/2014/main" id="{F970F9D8-BF25-CAD4-7BBB-A754BF3559FD}"/>
                  </a:ext>
                </a:extLst>
              </p:cNvPr>
              <p:cNvSpPr/>
              <p:nvPr/>
            </p:nvSpPr>
            <p:spPr>
              <a:xfrm>
                <a:off x="92211" y="5874341"/>
                <a:ext cx="16029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7" name="그룹 41">
              <a:extLst>
                <a:ext uri="{FF2B5EF4-FFF2-40B4-BE49-F238E27FC236}">
                  <a16:creationId xmlns:a16="http://schemas.microsoft.com/office/drawing/2014/main" id="{664A6315-1FA4-3FA7-66B5-40633F2C39D2}"/>
                </a:ext>
              </a:extLst>
            </p:cNvPr>
            <p:cNvGrpSpPr/>
            <p:nvPr/>
          </p:nvGrpSpPr>
          <p:grpSpPr>
            <a:xfrm>
              <a:off x="8759020" y="4791450"/>
              <a:ext cx="106433" cy="113056"/>
              <a:chOff x="1234133" y="5844913"/>
              <a:chExt cx="110034" cy="106978"/>
            </a:xfrm>
          </p:grpSpPr>
          <p:cxnSp>
            <p:nvCxnSpPr>
              <p:cNvPr id="53" name="꺾인 연결선 342">
                <a:extLst>
                  <a:ext uri="{FF2B5EF4-FFF2-40B4-BE49-F238E27FC236}">
                    <a16:creationId xmlns:a16="http://schemas.microsoft.com/office/drawing/2014/main" id="{240A3AE9-2F2F-2573-D1EB-AA27F73957B9}"/>
                  </a:ext>
                </a:extLst>
              </p:cNvPr>
              <p:cNvCxnSpPr/>
              <p:nvPr/>
            </p:nvCxnSpPr>
            <p:spPr>
              <a:xfrm>
                <a:off x="1234133" y="5844913"/>
                <a:ext cx="82837" cy="7203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48">
                <a:extLst>
                  <a:ext uri="{FF2B5EF4-FFF2-40B4-BE49-F238E27FC236}">
                    <a16:creationId xmlns:a16="http://schemas.microsoft.com/office/drawing/2014/main" id="{7D3A477D-BF8B-AC4B-894B-4045AEAC5445}"/>
                  </a:ext>
                </a:extLst>
              </p:cNvPr>
              <p:cNvSpPr/>
              <p:nvPr/>
            </p:nvSpPr>
            <p:spPr>
              <a:xfrm>
                <a:off x="1257099" y="5910022"/>
                <a:ext cx="87068" cy="418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48" name="직선 화살표 연결선 42">
              <a:extLst>
                <a:ext uri="{FF2B5EF4-FFF2-40B4-BE49-F238E27FC236}">
                  <a16:creationId xmlns:a16="http://schemas.microsoft.com/office/drawing/2014/main" id="{6DFACB6F-E17E-1D98-0EA1-913183F67099}"/>
                </a:ext>
              </a:extLst>
            </p:cNvPr>
            <p:cNvCxnSpPr/>
            <p:nvPr/>
          </p:nvCxnSpPr>
          <p:spPr>
            <a:xfrm>
              <a:off x="8757023" y="4858288"/>
              <a:ext cx="166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3">
              <a:extLst>
                <a:ext uri="{FF2B5EF4-FFF2-40B4-BE49-F238E27FC236}">
                  <a16:creationId xmlns:a16="http://schemas.microsoft.com/office/drawing/2014/main" id="{37E2EFF2-A11F-8E72-A2E7-2A87A0D1B29F}"/>
                </a:ext>
              </a:extLst>
            </p:cNvPr>
            <p:cNvCxnSpPr/>
            <p:nvPr/>
          </p:nvCxnSpPr>
          <p:spPr>
            <a:xfrm>
              <a:off x="7989435" y="4841064"/>
              <a:ext cx="183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모서리가 둥근 직사각형 143">
              <a:extLst>
                <a:ext uri="{FF2B5EF4-FFF2-40B4-BE49-F238E27FC236}">
                  <a16:creationId xmlns:a16="http://schemas.microsoft.com/office/drawing/2014/main" id="{56517E05-52A2-563D-AA79-3E1D8E83D1B0}"/>
                </a:ext>
              </a:extLst>
            </p:cNvPr>
            <p:cNvSpPr/>
            <p:nvPr/>
          </p:nvSpPr>
          <p:spPr>
            <a:xfrm>
              <a:off x="8925202" y="4702007"/>
              <a:ext cx="726580" cy="30819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rPr>
                <a:t>RF chain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38">
                  <a:extLst>
                    <a:ext uri="{FF2B5EF4-FFF2-40B4-BE49-F238E27FC236}">
                      <a16:creationId xmlns:a16="http://schemas.microsoft.com/office/drawing/2014/main" id="{21E15B74-ACB2-8910-EC52-C11563B032B6}"/>
                    </a:ext>
                  </a:extLst>
                </p:cNvPr>
                <p:cNvSpPr/>
                <p:nvPr/>
              </p:nvSpPr>
              <p:spPr>
                <a:xfrm>
                  <a:off x="7279309" y="4274010"/>
                  <a:ext cx="669145" cy="130276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</a:rPr>
                    <a:t>Precoder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ko-KR" alt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직사각형 38">
                  <a:extLst>
                    <a:ext uri="{FF2B5EF4-FFF2-40B4-BE49-F238E27FC236}">
                      <a16:creationId xmlns:a16="http://schemas.microsoft.com/office/drawing/2014/main" id="{21E15B74-ACB2-8910-EC52-C11563B03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309" y="4274010"/>
                  <a:ext cx="669145" cy="13027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연결선 46">
              <a:extLst>
                <a:ext uri="{FF2B5EF4-FFF2-40B4-BE49-F238E27FC236}">
                  <a16:creationId xmlns:a16="http://schemas.microsoft.com/office/drawing/2014/main" id="{AB233CDA-3511-A4C6-858A-5420D6DAEFB0}"/>
                </a:ext>
              </a:extLst>
            </p:cNvPr>
            <p:cNvCxnSpPr/>
            <p:nvPr/>
          </p:nvCxnSpPr>
          <p:spPr>
            <a:xfrm>
              <a:off x="9235689" y="5084758"/>
              <a:ext cx="0" cy="14372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85CC91E1-1620-C212-B119-A781B303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077" y="2899813"/>
            <a:ext cx="294278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4F666FA5-A2EE-8F7B-9EA0-BFCAAEB5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435" y="4344854"/>
            <a:ext cx="336186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4130A876-3628-89A2-877A-6EF4D021D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24" y="1857812"/>
            <a:ext cx="294278" cy="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D0A26C-4650-F5E4-68D7-9B98BB2F7804}"/>
                  </a:ext>
                </a:extLst>
              </p:cNvPr>
              <p:cNvSpPr txBox="1"/>
              <p:nvPr/>
            </p:nvSpPr>
            <p:spPr>
              <a:xfrm>
                <a:off x="9065515" y="2152014"/>
                <a:ext cx="819455" cy="35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D0A26C-4650-F5E4-68D7-9B98BB2F7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515" y="2152014"/>
                <a:ext cx="819455" cy="350865"/>
              </a:xfrm>
              <a:prstGeom prst="rect">
                <a:avLst/>
              </a:prstGeom>
              <a:blipFill>
                <a:blip r:embed="rId4"/>
                <a:stretch>
                  <a:fillRect l="-4444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9D36FE-92A2-C93F-0EA6-7E4E8C67ACF4}"/>
                  </a:ext>
                </a:extLst>
              </p:cNvPr>
              <p:cNvSpPr txBox="1"/>
              <p:nvPr/>
            </p:nvSpPr>
            <p:spPr>
              <a:xfrm>
                <a:off x="9067968" y="3166465"/>
                <a:ext cx="819455" cy="350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9D36FE-92A2-C93F-0EA6-7E4E8C67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68" y="3166465"/>
                <a:ext cx="819455" cy="350865"/>
              </a:xfrm>
              <a:prstGeom prst="rect">
                <a:avLst/>
              </a:prstGeom>
              <a:blipFill>
                <a:blip r:embed="rId5"/>
                <a:stretch>
                  <a:fillRect l="-5224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B551D4-1CB2-7BDB-F9AC-79A2228C01E9}"/>
                  </a:ext>
                </a:extLst>
              </p:cNvPr>
              <p:cNvSpPr txBox="1"/>
              <p:nvPr/>
            </p:nvSpPr>
            <p:spPr>
              <a:xfrm>
                <a:off x="9052326" y="4639056"/>
                <a:ext cx="848252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Calibri" panose="020F0502020204030204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kumimoji="1" lang="en-US" altLang="ko-Kore-KR" sz="168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고딕" pitchFamily="2" charset="-127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endParaRPr kumimoji="1" lang="ko-Kore-KR" altLang="en-US" sz="168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B551D4-1CB2-7BDB-F9AC-79A2228C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26" y="4639056"/>
                <a:ext cx="848252" cy="350865"/>
              </a:xfrm>
              <a:prstGeom prst="rect">
                <a:avLst/>
              </a:prstGeom>
              <a:blipFill>
                <a:blip r:embed="rId6"/>
                <a:stretch>
                  <a:fillRect l="-5036" t="-862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260">
            <a:extLst>
              <a:ext uri="{FF2B5EF4-FFF2-40B4-BE49-F238E27FC236}">
                <a16:creationId xmlns:a16="http://schemas.microsoft.com/office/drawing/2014/main" id="{D7C4E1D4-0DC7-8213-3C11-67DE8F637C78}"/>
              </a:ext>
            </a:extLst>
          </p:cNvPr>
          <p:cNvCxnSpPr>
            <a:cxnSpLocks/>
          </p:cNvCxnSpPr>
          <p:nvPr/>
        </p:nvCxnSpPr>
        <p:spPr bwMode="auto">
          <a:xfrm>
            <a:off x="6992007" y="3817192"/>
            <a:ext cx="1930409" cy="573343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cxnSp>
        <p:nvCxnSpPr>
          <p:cNvPr id="78" name="직선 화살표 연결선 260">
            <a:extLst>
              <a:ext uri="{FF2B5EF4-FFF2-40B4-BE49-F238E27FC236}">
                <a16:creationId xmlns:a16="http://schemas.microsoft.com/office/drawing/2014/main" id="{90E9D6DB-B66A-EB1C-6B37-25D05C1187D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940" y="3148134"/>
            <a:ext cx="1933476" cy="55587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cxnSp>
        <p:nvCxnSpPr>
          <p:cNvPr id="79" name="직선 화살표 연결선 260">
            <a:extLst>
              <a:ext uri="{FF2B5EF4-FFF2-40B4-BE49-F238E27FC236}">
                <a16:creationId xmlns:a16="http://schemas.microsoft.com/office/drawing/2014/main" id="{96E02210-1986-74C2-7A34-03127E1F01A9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2007" y="2235967"/>
            <a:ext cx="1930409" cy="340531"/>
          </a:xfrm>
          <a:prstGeom prst="straightConnector1">
            <a:avLst/>
          </a:prstGeom>
          <a:noFill/>
          <a:ln w="28575" cap="flat" cmpd="sng" algn="ctr">
            <a:solidFill>
              <a:srgbClr val="15C1BE"/>
            </a:solidFill>
            <a:prstDash val="sysDot"/>
            <a:headEnd type="none"/>
            <a:tailEnd type="arrow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A08DF87-B84A-F5AC-A067-24B10AABB6C5}"/>
              </a:ext>
            </a:extLst>
          </p:cNvPr>
          <p:cNvSpPr txBox="1"/>
          <p:nvPr/>
        </p:nvSpPr>
        <p:spPr>
          <a:xfrm rot="16200000">
            <a:off x="9171502" y="3734789"/>
            <a:ext cx="35779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8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ea typeface="+mj-ea"/>
                <a:cs typeface="Calibri" panose="020F0502020204030204" pitchFamily="34" charset="0"/>
              </a:rPr>
              <a:t>…</a:t>
            </a:r>
            <a:endParaRPr kumimoji="1" lang="ko-Kore-KR" altLang="en-US" sz="1680" dirty="0" err="1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FFD2AF33-1A14-6F1D-E277-6B282CE6796D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38D393-C81E-34A6-C2CD-7F207A186C7D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Goal: maximize the sum spectral efficiency of users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1328E0F-354B-BF48-562E-5813795A2DFA}"/>
                  </a:ext>
                </a:extLst>
              </p:cNvPr>
              <p:cNvSpPr txBox="1"/>
              <p:nvPr/>
            </p:nvSpPr>
            <p:spPr>
              <a:xfrm>
                <a:off x="3535159" y="4539768"/>
                <a:ext cx="2377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034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cir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1328E0F-354B-BF48-562E-5813795A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159" y="4539768"/>
                <a:ext cx="237770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C0760D6-F808-B942-3B87-9CD7B96D3787}"/>
                  </a:ext>
                </a:extLst>
              </p:cNvPr>
              <p:cNvSpPr txBox="1"/>
              <p:nvPr/>
            </p:nvSpPr>
            <p:spPr>
              <a:xfrm>
                <a:off x="3535159" y="4934219"/>
                <a:ext cx="1197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034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C0760D6-F808-B942-3B87-9CD7B96D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159" y="4934219"/>
                <a:ext cx="11974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3D138-E039-12F9-FE05-FDE5767AB6B3}"/>
              </a:ext>
            </a:extLst>
          </p:cNvPr>
          <p:cNvSpPr txBox="1"/>
          <p:nvPr/>
        </p:nvSpPr>
        <p:spPr>
          <a:xfrm>
            <a:off x="1568894" y="4610449"/>
            <a:ext cx="19284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Total power constraint: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D6EF2-8002-4A1A-944D-DFD9F7E3EAAF}"/>
              </a:ext>
            </a:extLst>
          </p:cNvPr>
          <p:cNvSpPr txBox="1"/>
          <p:nvPr/>
        </p:nvSpPr>
        <p:spPr>
          <a:xfrm>
            <a:off x="1783937" y="4993844"/>
            <a:ext cx="17039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Tx power constraint: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6C9BD7-79A9-7FA9-6F69-D032BDF98FA8}"/>
                  </a:ext>
                </a:extLst>
              </p:cNvPr>
              <p:cNvSpPr txBox="1"/>
              <p:nvPr/>
            </p:nvSpPr>
            <p:spPr>
              <a:xfrm>
                <a:off x="6138417" y="4941636"/>
                <a:ext cx="3072095" cy="35202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US" sz="1600" dirty="0">
                    <a:solidFill>
                      <a:srgbClr val="FF7E7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Selecting subset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rgbClr val="FF7E7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antennas</a:t>
                </a:r>
                <a:endParaRPr lang="en-KR" sz="1600" dirty="0">
                  <a:solidFill>
                    <a:srgbClr val="FF7E79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6C9BD7-79A9-7FA9-6F69-D032BDF98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417" y="4941636"/>
                <a:ext cx="3072095" cy="352021"/>
              </a:xfrm>
              <a:prstGeom prst="rect">
                <a:avLst/>
              </a:prstGeom>
              <a:blipFill>
                <a:blip r:embed="rId9"/>
                <a:stretch>
                  <a:fillRect l="-1190" t="-8772" r="-794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162">
            <a:extLst>
              <a:ext uri="{FF2B5EF4-FFF2-40B4-BE49-F238E27FC236}">
                <a16:creationId xmlns:a16="http://schemas.microsoft.com/office/drawing/2014/main" id="{FF06D73E-F358-2B39-4C30-6FD2D10CBE5C}"/>
              </a:ext>
            </a:extLst>
          </p:cNvPr>
          <p:cNvSpPr/>
          <p:nvPr/>
        </p:nvSpPr>
        <p:spPr>
          <a:xfrm>
            <a:off x="6157735" y="1917150"/>
            <a:ext cx="468001" cy="2365493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Straight Arrow Connector 55">
            <a:extLst>
              <a:ext uri="{FF2B5EF4-FFF2-40B4-BE49-F238E27FC236}">
                <a16:creationId xmlns:a16="http://schemas.microsoft.com/office/drawing/2014/main" id="{8539E770-360D-CD01-410B-FF3D82EE3D2C}"/>
              </a:ext>
            </a:extLst>
          </p:cNvPr>
          <p:cNvCxnSpPr>
            <a:cxnSpLocks/>
          </p:cNvCxnSpPr>
          <p:nvPr/>
        </p:nvCxnSpPr>
        <p:spPr>
          <a:xfrm flipH="1" flipV="1">
            <a:off x="6515133" y="4344854"/>
            <a:ext cx="298436" cy="475052"/>
          </a:xfrm>
          <a:prstGeom prst="straightConnector1">
            <a:avLst/>
          </a:prstGeom>
          <a:ln w="19050" cap="flat">
            <a:solidFill>
              <a:srgbClr val="FF7E79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9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87CEB-0505-6101-A120-1A7F17B0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D84B0-824E-9BFE-8632-E48CD40E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C1E17-AD32-6A8A-CF61-BD46DC7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Error Approximation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AD39-C30A-8347-DA00-54CD37DE1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93D7D4-12F6-3CD8-545B-5567FFB4F32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0A99A804-773C-D2AB-EB24-E4A858D0541B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4B6F970E-F058-9730-5D7D-93226BB5BBF2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FAEAEACF-B40A-7F9E-23FD-EC3FC963A36F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0570E-ED70-94DB-F8A6-E06B6A327223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Additive quantization noise model (AQNM)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489D3FF6-E518-42A7-8A2C-AFAC32555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BA9D4DA0-E833-43EE-206B-CB66421DE0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11FB7132-8A3C-8D44-6D16-806B5B60B446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DCB1B1-0AF6-D408-26CD-915581D7DEDA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Linear approximation of the quantization process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CA00A-7403-5B8F-87ED-62641D5574E4}"/>
                  </a:ext>
                </a:extLst>
              </p:cNvPr>
              <p:cNvSpPr txBox="1"/>
              <p:nvPr/>
            </p:nvSpPr>
            <p:spPr>
              <a:xfrm>
                <a:off x="1582136" y="1942708"/>
                <a:ext cx="160313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CA00A-7403-5B8F-87ED-62641D557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136" y="1942708"/>
                <a:ext cx="1603131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BCB8F-A39A-D935-769F-AC69AE7EE5E8}"/>
                  </a:ext>
                </a:extLst>
              </p:cNvPr>
              <p:cNvSpPr txBox="1"/>
              <p:nvPr/>
            </p:nvSpPr>
            <p:spPr>
              <a:xfrm>
                <a:off x="6587590" y="2005261"/>
                <a:ext cx="389375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DAC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DAC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9BCB8F-A39A-D935-769F-AC69AE7E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90" y="2005261"/>
                <a:ext cx="3893758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36">
            <a:extLst>
              <a:ext uri="{FF2B5EF4-FFF2-40B4-BE49-F238E27FC236}">
                <a16:creationId xmlns:a16="http://schemas.microsoft.com/office/drawing/2014/main" id="{9504F25E-9217-5043-034E-0BFD73F4432D}"/>
              </a:ext>
            </a:extLst>
          </p:cNvPr>
          <p:cNvSpPr/>
          <p:nvPr/>
        </p:nvSpPr>
        <p:spPr>
          <a:xfrm>
            <a:off x="5182595" y="2129366"/>
            <a:ext cx="540920" cy="329176"/>
          </a:xfrm>
          <a:prstGeom prst="rightArrow">
            <a:avLst/>
          </a:prstGeom>
          <a:solidFill>
            <a:srgbClr val="14C1B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795351-E2B9-568E-9C1B-003691BB0E4C}"/>
              </a:ext>
            </a:extLst>
          </p:cNvPr>
          <p:cNvSpPr txBox="1"/>
          <p:nvPr/>
        </p:nvSpPr>
        <p:spPr>
          <a:xfrm>
            <a:off x="5049494" y="1778987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4C1BE"/>
                </a:solidFill>
                <a:latin typeface="NanumGothic" pitchFamily="2" charset="-127"/>
                <a:ea typeface="NanumGothic" pitchFamily="2" charset="-127"/>
              </a:rPr>
              <a:t>AQNM</a:t>
            </a:r>
            <a:endParaRPr lang="ko-KR" altLang="en-US" sz="1400" b="1" dirty="0">
              <a:solidFill>
                <a:srgbClr val="14C1BE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6" name="타원 160">
            <a:extLst>
              <a:ext uri="{FF2B5EF4-FFF2-40B4-BE49-F238E27FC236}">
                <a16:creationId xmlns:a16="http://schemas.microsoft.com/office/drawing/2014/main" id="{423058CC-048B-3964-7FB3-CBD4EB58C0BE}"/>
              </a:ext>
            </a:extLst>
          </p:cNvPr>
          <p:cNvSpPr/>
          <p:nvPr/>
        </p:nvSpPr>
        <p:spPr>
          <a:xfrm>
            <a:off x="1442915" y="2140781"/>
            <a:ext cx="468000" cy="468000"/>
          </a:xfrm>
          <a:prstGeom prst="ellipse">
            <a:avLst/>
          </a:prstGeom>
          <a:solidFill>
            <a:srgbClr val="0070C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0C769D7-469A-06C2-693B-89D947CE2EDF}"/>
                  </a:ext>
                </a:extLst>
              </p:cNvPr>
              <p:cNvSpPr txBox="1"/>
              <p:nvPr/>
            </p:nvSpPr>
            <p:spPr>
              <a:xfrm>
                <a:off x="6945742" y="4625879"/>
                <a:ext cx="1449948" cy="312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0C769D7-469A-06C2-693B-89D947CE2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42" y="4625879"/>
                <a:ext cx="1449948" cy="312971"/>
              </a:xfrm>
              <a:prstGeom prst="rect">
                <a:avLst/>
              </a:prstGeom>
              <a:blipFill>
                <a:blip r:embed="rId4"/>
                <a:stretch>
                  <a:fillRect l="-3782" r="-252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타원 162">
            <a:extLst>
              <a:ext uri="{FF2B5EF4-FFF2-40B4-BE49-F238E27FC236}">
                <a16:creationId xmlns:a16="http://schemas.microsoft.com/office/drawing/2014/main" id="{B0F96F49-46CB-8BCB-3C77-4C01A1D381EA}"/>
              </a:ext>
            </a:extLst>
          </p:cNvPr>
          <p:cNvSpPr/>
          <p:nvPr/>
        </p:nvSpPr>
        <p:spPr>
          <a:xfrm>
            <a:off x="6806521" y="4557206"/>
            <a:ext cx="468000" cy="46800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8F6CDC7-A542-F3FA-1793-AF84307315E7}"/>
              </a:ext>
            </a:extLst>
          </p:cNvPr>
          <p:cNvSpPr txBox="1"/>
          <p:nvPr/>
        </p:nvSpPr>
        <p:spPr>
          <a:xfrm>
            <a:off x="1032481" y="1728180"/>
            <a:ext cx="12869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Tx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73C5486-C4F3-0CE6-2730-24B7B872D561}"/>
              </a:ext>
            </a:extLst>
          </p:cNvPr>
          <p:cNvSpPr txBox="1"/>
          <p:nvPr/>
        </p:nvSpPr>
        <p:spPr>
          <a:xfrm>
            <a:off x="6383753" y="4176878"/>
            <a:ext cx="12869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Rx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ACD176-2595-7F0C-BDD7-FDCC63C40566}"/>
                  </a:ext>
                </a:extLst>
              </p:cNvPr>
              <p:cNvSpPr txBox="1"/>
              <p:nvPr/>
            </p:nvSpPr>
            <p:spPr>
              <a:xfrm>
                <a:off x="2811930" y="2651709"/>
                <a:ext cx="1744153" cy="30365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precoder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of user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KR" sz="1400" dirty="0">
                  <a:solidFill>
                    <a:schemeClr val="bg1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ACD176-2595-7F0C-BDD7-FDCC63C4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930" y="2651709"/>
                <a:ext cx="1744153" cy="303651"/>
              </a:xfrm>
              <a:prstGeom prst="rect">
                <a:avLst/>
              </a:prstGeom>
              <a:blipFill>
                <a:blip r:embed="rId6"/>
                <a:stretch>
                  <a:fillRect l="-1049" t="-8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FD2273-A23A-4FD4-600B-19A117787FCC}"/>
                  </a:ext>
                </a:extLst>
              </p:cNvPr>
              <p:cNvSpPr txBox="1"/>
              <p:nvPr/>
            </p:nvSpPr>
            <p:spPr>
              <a:xfrm>
                <a:off x="2944879" y="1785248"/>
                <a:ext cx="1585594" cy="30365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symbol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Arial" panose="020B0604020202020204" pitchFamily="34" charset="0"/>
                  </a:rPr>
                  <a:t>of user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KR" sz="1400" dirty="0">
                  <a:solidFill>
                    <a:schemeClr val="bg1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FD2273-A23A-4FD4-600B-19A11778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79" y="1785248"/>
                <a:ext cx="1585594" cy="303651"/>
              </a:xfrm>
              <a:prstGeom prst="rect">
                <a:avLst/>
              </a:prstGeom>
              <a:blipFill>
                <a:blip r:embed="rId7"/>
                <a:stretch>
                  <a:fillRect l="-1154" t="-8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A0CE8-80DD-904A-6643-C06C7133BADB}"/>
              </a:ext>
            </a:extLst>
          </p:cNvPr>
          <p:cNvCxnSpPr>
            <a:cxnSpLocks/>
          </p:cNvCxnSpPr>
          <p:nvPr/>
        </p:nvCxnSpPr>
        <p:spPr>
          <a:xfrm flipH="1" flipV="1">
            <a:off x="2893937" y="2500886"/>
            <a:ext cx="167565" cy="209101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0D360B-CD42-6299-49EB-26909A0EE215}"/>
              </a:ext>
            </a:extLst>
          </p:cNvPr>
          <p:cNvCxnSpPr>
            <a:cxnSpLocks/>
          </p:cNvCxnSpPr>
          <p:nvPr/>
        </p:nvCxnSpPr>
        <p:spPr>
          <a:xfrm flipH="1">
            <a:off x="3098586" y="2105473"/>
            <a:ext cx="171745" cy="191736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6D8EF5-E918-11A7-3808-1576255E7FFD}"/>
              </a:ext>
            </a:extLst>
          </p:cNvPr>
          <p:cNvSpPr txBox="1"/>
          <p:nvPr/>
        </p:nvSpPr>
        <p:spPr>
          <a:xfrm>
            <a:off x="6348792" y="1722382"/>
            <a:ext cx="188370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Quantized Signal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056B5-3EA8-91A4-CCB7-27BFDAF70A9D}"/>
                  </a:ext>
                </a:extLst>
              </p:cNvPr>
              <p:cNvSpPr txBox="1"/>
              <p:nvPr/>
            </p:nvSpPr>
            <p:spPr>
              <a:xfrm>
                <a:off x="2029238" y="4731839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056B5-3EA8-91A4-CCB7-27BFDAF7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38" y="4731839"/>
                <a:ext cx="174728" cy="276999"/>
              </a:xfrm>
              <a:prstGeom prst="rect">
                <a:avLst/>
              </a:prstGeom>
              <a:blipFill>
                <a:blip r:embed="rId8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5DE4-7018-8877-4E8C-22854C8E58C4}"/>
                  </a:ext>
                </a:extLst>
              </p:cNvPr>
              <p:cNvSpPr txBox="1"/>
              <p:nvPr/>
            </p:nvSpPr>
            <p:spPr>
              <a:xfrm>
                <a:off x="2665238" y="4719495"/>
                <a:ext cx="295786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CF5DE4-7018-8877-4E8C-22854C8E5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38" y="4719495"/>
                <a:ext cx="295786" cy="301686"/>
              </a:xfrm>
              <a:prstGeom prst="rect">
                <a:avLst/>
              </a:prstGeom>
              <a:blipFill>
                <a:blip r:embed="rId9"/>
                <a:stretch>
                  <a:fillRect l="-12245" r="-612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0067C1-9B5B-0D2B-C339-916F22DE17C6}"/>
                  </a:ext>
                </a:extLst>
              </p:cNvPr>
              <p:cNvSpPr txBox="1"/>
              <p:nvPr/>
            </p:nvSpPr>
            <p:spPr>
              <a:xfrm>
                <a:off x="4455204" y="4097993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0067C1-9B5B-0D2B-C339-916F22DE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04" y="4097993"/>
                <a:ext cx="222818" cy="276999"/>
              </a:xfrm>
              <a:prstGeom prst="rect">
                <a:avLst/>
              </a:prstGeom>
              <a:blipFill>
                <a:blip r:embed="rId10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E4D232-A2A9-481C-51A0-0CB4774CA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278" y="3174299"/>
            <a:ext cx="4424803" cy="1998917"/>
          </a:xfrm>
          <a:prstGeom prst="rect">
            <a:avLst/>
          </a:prstGeom>
        </p:spPr>
      </p:pic>
      <p:sp>
        <p:nvSpPr>
          <p:cNvPr id="27" name="타원 160">
            <a:extLst>
              <a:ext uri="{FF2B5EF4-FFF2-40B4-BE49-F238E27FC236}">
                <a16:creationId xmlns:a16="http://schemas.microsoft.com/office/drawing/2014/main" id="{B6A86F0A-6788-2308-F7D1-02161F3DCF9F}"/>
              </a:ext>
            </a:extLst>
          </p:cNvPr>
          <p:cNvSpPr/>
          <p:nvPr/>
        </p:nvSpPr>
        <p:spPr>
          <a:xfrm>
            <a:off x="6863727" y="2330453"/>
            <a:ext cx="164031" cy="180434"/>
          </a:xfrm>
          <a:prstGeom prst="ellipse">
            <a:avLst/>
          </a:prstGeom>
          <a:solidFill>
            <a:srgbClr val="0070C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FF6260-BB56-33F0-4229-FCD135837808}"/>
              </a:ext>
            </a:extLst>
          </p:cNvPr>
          <p:cNvCxnSpPr>
            <a:cxnSpLocks/>
          </p:cNvCxnSpPr>
          <p:nvPr/>
        </p:nvCxnSpPr>
        <p:spPr>
          <a:xfrm flipH="1" flipV="1">
            <a:off x="8658532" y="2698114"/>
            <a:ext cx="246720" cy="345624"/>
          </a:xfrm>
          <a:prstGeom prst="straightConnector1">
            <a:avLst/>
          </a:prstGeom>
          <a:ln w="19050" cap="flat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76C44-4195-1000-64A1-700A61E045F3}"/>
                  </a:ext>
                </a:extLst>
              </p:cNvPr>
              <p:cNvSpPr txBox="1"/>
              <p:nvPr/>
            </p:nvSpPr>
            <p:spPr>
              <a:xfrm>
                <a:off x="8819527" y="3353947"/>
                <a:ext cx="1778820" cy="52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76C44-4195-1000-64A1-700A61E04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527" y="3353947"/>
                <a:ext cx="1778820" cy="5236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D4755A1-9429-5AED-4E50-CB442F79ABC2}"/>
              </a:ext>
            </a:extLst>
          </p:cNvPr>
          <p:cNvSpPr txBox="1"/>
          <p:nvPr/>
        </p:nvSpPr>
        <p:spPr>
          <a:xfrm>
            <a:off x="8637326" y="3010764"/>
            <a:ext cx="2110425" cy="30365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quantization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loss matrix</a:t>
            </a:r>
            <a:endParaRPr lang="en-KR" sz="1400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19D104-13AA-B168-6264-A29435DE5B50}"/>
              </a:ext>
            </a:extLst>
          </p:cNvPr>
          <p:cNvSpPr txBox="1"/>
          <p:nvPr/>
        </p:nvSpPr>
        <p:spPr>
          <a:xfrm>
            <a:off x="10735449" y="223355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[8]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83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0E23-7F64-912B-5816-1781D8F3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D4B70-163C-2A27-1C2A-82034636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C0CB5-0CF0-AB72-58CB-9D45CB52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Metric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2CBEC-C63E-DE90-CC66-42A2E5897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FC95FD-7B98-5B0F-5EDA-055E7A5871B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1F96BA37-D8D0-2094-8CD5-8AD8EF57B656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8A746A9C-9A12-5962-C64E-86349D220E54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EFDE80B3-8D6E-F255-31FD-7F7C3F79EBD6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D65A21-2EE5-A790-92DD-DFA72876053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884" y="2111590"/>
                    <a:ext cx="4108610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Spectral efficiency of user </a:t>
                    </a:r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𝒌</m:t>
                        </m:r>
                      </m:oMath>
                    </a14:m>
                    <a:endParaRPr lang="ko-KR" altLang="en-US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D65A21-2EE5-A790-92DD-DFA7287605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3884" y="2111590"/>
                    <a:ext cx="410861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7BFDDF43-5FAB-03C8-9FBB-1E7A75DD8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D9FE80E9-1DF4-5135-762E-D2CE75EC1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6E1DC1D8-B244-FACB-7F15-30A82EB266D7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15B9B4-94CA-165E-2F75-AE49D8AC95F9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However, antenna selection may not bring rate losses!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142">
                <a:extLst>
                  <a:ext uri="{FF2B5EF4-FFF2-40B4-BE49-F238E27FC236}">
                    <a16:creationId xmlns:a16="http://schemas.microsoft.com/office/drawing/2014/main" id="{3FE2B548-6599-5302-147F-B1E468DF35F7}"/>
                  </a:ext>
                </a:extLst>
              </p:cNvPr>
              <p:cNvSpPr/>
              <p:nvPr/>
            </p:nvSpPr>
            <p:spPr>
              <a:xfrm>
                <a:off x="1217891" y="3941875"/>
                <a:ext cx="2713179" cy="714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IU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≠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DAC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직사각형 142">
                <a:extLst>
                  <a:ext uri="{FF2B5EF4-FFF2-40B4-BE49-F238E27FC236}">
                    <a16:creationId xmlns:a16="http://schemas.microsoft.com/office/drawing/2014/main" id="{3FE2B548-6599-5302-147F-B1E468DF3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3941875"/>
                <a:ext cx="2713179" cy="714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3">
                <a:extLst>
                  <a:ext uri="{FF2B5EF4-FFF2-40B4-BE49-F238E27FC236}">
                    <a16:creationId xmlns:a16="http://schemas.microsoft.com/office/drawing/2014/main" id="{0E84351C-C9EE-6F79-F872-43B4BF0280F5}"/>
                  </a:ext>
                </a:extLst>
              </p:cNvPr>
              <p:cNvSpPr/>
              <p:nvPr/>
            </p:nvSpPr>
            <p:spPr>
              <a:xfrm>
                <a:off x="1217891" y="4766652"/>
                <a:ext cx="1890774" cy="341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QE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4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3">
                <a:extLst>
                  <a:ext uri="{FF2B5EF4-FFF2-40B4-BE49-F238E27FC236}">
                    <a16:creationId xmlns:a16="http://schemas.microsoft.com/office/drawing/2014/main" id="{0E84351C-C9EE-6F79-F872-43B4BF028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4766652"/>
                <a:ext cx="1890774" cy="341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0F62E-0B09-D8C4-0521-E482D0491580}"/>
                  </a:ext>
                </a:extLst>
              </p:cNvPr>
              <p:cNvSpPr txBox="1"/>
              <p:nvPr/>
            </p:nvSpPr>
            <p:spPr>
              <a:xfrm>
                <a:off x="1217891" y="2715065"/>
                <a:ext cx="4319131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H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DAC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IU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QE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0F62E-0B09-D8C4-0521-E482D049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91" y="2715065"/>
                <a:ext cx="4319131" cy="682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3B6EB-0D4D-8123-68C0-AF4471236BBD}"/>
                  </a:ext>
                </a:extLst>
              </p:cNvPr>
              <p:cNvSpPr txBox="1"/>
              <p:nvPr/>
            </p:nvSpPr>
            <p:spPr>
              <a:xfrm>
                <a:off x="6037729" y="2559585"/>
                <a:ext cx="512345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b="0" i="1" smtClean="0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ko-KR" i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ko-KR" b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ko-KR" b="0" i="0" smtClean="0">
                                                          <a:solidFill>
                                                            <a:schemeClr val="tx1">
                                                              <a:lumMod val="85000"/>
                                                              <a:lumOff val="1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sel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b="0" i="0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H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DAC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IU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>
                                              <a:latin typeface="Cambria Math" panose="02040503050406030204" pitchFamily="18" charset="0"/>
                                            </a:rPr>
                                            <m:t>𝐅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sel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QE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>
                                              <a:latin typeface="Cambria Math" panose="02040503050406030204" pitchFamily="18" charset="0"/>
                                            </a:rPr>
                                            <m:t>𝐅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sel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3B6EB-0D4D-8123-68C0-AF447123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2559585"/>
                <a:ext cx="5123454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42">
                <a:extLst>
                  <a:ext uri="{FF2B5EF4-FFF2-40B4-BE49-F238E27FC236}">
                    <a16:creationId xmlns:a16="http://schemas.microsoft.com/office/drawing/2014/main" id="{F0D01C38-329F-ADE5-E7E9-7C11AA250506}"/>
                  </a:ext>
                </a:extLst>
              </p:cNvPr>
              <p:cNvSpPr/>
              <p:nvPr/>
            </p:nvSpPr>
            <p:spPr>
              <a:xfrm>
                <a:off x="6037729" y="3859923"/>
                <a:ext cx="3513911" cy="714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IU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≠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400" b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4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sel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𝚽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DAC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sel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sel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직사각형 142">
                <a:extLst>
                  <a:ext uri="{FF2B5EF4-FFF2-40B4-BE49-F238E27FC236}">
                    <a16:creationId xmlns:a16="http://schemas.microsoft.com/office/drawing/2014/main" id="{F0D01C38-329F-ADE5-E7E9-7C11AA250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3859923"/>
                <a:ext cx="3513911" cy="7146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143">
                <a:extLst>
                  <a:ext uri="{FF2B5EF4-FFF2-40B4-BE49-F238E27FC236}">
                    <a16:creationId xmlns:a16="http://schemas.microsoft.com/office/drawing/2014/main" id="{696133DC-A136-F4D1-FE0B-984989507FC2}"/>
                  </a:ext>
                </a:extLst>
              </p:cNvPr>
              <p:cNvSpPr/>
              <p:nvPr/>
            </p:nvSpPr>
            <p:spPr>
              <a:xfrm>
                <a:off x="6037729" y="4656494"/>
                <a:ext cx="2537682" cy="436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QE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p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b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sel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𝐑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sel</m:t>
                              </m:r>
                            </m:sup>
                          </m:sSubSup>
                        </m:sub>
                      </m:sSub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4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sel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직사각형 143">
                <a:extLst>
                  <a:ext uri="{FF2B5EF4-FFF2-40B4-BE49-F238E27FC236}">
                    <a16:creationId xmlns:a16="http://schemas.microsoft.com/office/drawing/2014/main" id="{696133DC-A136-F4D1-FE0B-984989507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4656494"/>
                <a:ext cx="2537682" cy="436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41">
            <a:extLst>
              <a:ext uri="{FF2B5EF4-FFF2-40B4-BE49-F238E27FC236}">
                <a16:creationId xmlns:a16="http://schemas.microsoft.com/office/drawing/2014/main" id="{9282DC2D-B198-0D80-8E9E-5A2778501EA7}"/>
              </a:ext>
            </a:extLst>
          </p:cNvPr>
          <p:cNvCxnSpPr>
            <a:cxnSpLocks/>
          </p:cNvCxnSpPr>
          <p:nvPr/>
        </p:nvCxnSpPr>
        <p:spPr>
          <a:xfrm>
            <a:off x="5780689" y="1777575"/>
            <a:ext cx="0" cy="338693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646186-2C66-186C-88CE-39203B2371E4}"/>
              </a:ext>
            </a:extLst>
          </p:cNvPr>
          <p:cNvSpPr txBox="1"/>
          <p:nvPr/>
        </p:nvSpPr>
        <p:spPr>
          <a:xfrm>
            <a:off x="1217891" y="1802463"/>
            <a:ext cx="250792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Without antenna selection</a:t>
            </a:r>
            <a:endParaRPr lang="en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03C3-0D66-394A-9DC8-09839FEAF177}"/>
              </a:ext>
            </a:extLst>
          </p:cNvPr>
          <p:cNvSpPr txBox="1"/>
          <p:nvPr/>
        </p:nvSpPr>
        <p:spPr>
          <a:xfrm>
            <a:off x="6024357" y="1808594"/>
            <a:ext cx="22799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With antenna selection</a:t>
            </a:r>
            <a:endParaRPr lang="en-KR" sz="1600" b="1" dirty="0"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A22A1A17-F3EC-2BBB-C558-3599415497E6}"/>
              </a:ext>
            </a:extLst>
          </p:cNvPr>
          <p:cNvSpPr/>
          <p:nvPr/>
        </p:nvSpPr>
        <p:spPr>
          <a:xfrm>
            <a:off x="5986257" y="1720018"/>
            <a:ext cx="2348118" cy="421423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5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92AE-177D-1B6C-9DBD-A9B2239C6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36D01F-0544-B99E-4EBD-81196841A433}"/>
              </a:ext>
            </a:extLst>
          </p:cNvPr>
          <p:cNvGrpSpPr/>
          <p:nvPr/>
        </p:nvGrpSpPr>
        <p:grpSpPr>
          <a:xfrm>
            <a:off x="717184" y="1067685"/>
            <a:ext cx="10769664" cy="4338651"/>
            <a:chOff x="602318" y="1046773"/>
            <a:chExt cx="10639109" cy="4338651"/>
          </a:xfrm>
        </p:grpSpPr>
        <p:sp>
          <p:nvSpPr>
            <p:cNvPr id="9" name="직사각형 379">
              <a:extLst>
                <a:ext uri="{FF2B5EF4-FFF2-40B4-BE49-F238E27FC236}">
                  <a16:creationId xmlns:a16="http://schemas.microsoft.com/office/drawing/2014/main" id="{2E11FC61-CE57-4711-559F-91AFB120727C}"/>
                </a:ext>
              </a:extLst>
            </p:cNvPr>
            <p:cNvSpPr/>
            <p:nvPr/>
          </p:nvSpPr>
          <p:spPr>
            <a:xfrm>
              <a:off x="602318" y="1049182"/>
              <a:ext cx="10639109" cy="433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sx="101000" sy="101000" algn="ctr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" name="그룹 140">
              <a:extLst>
                <a:ext uri="{FF2B5EF4-FFF2-40B4-BE49-F238E27FC236}">
                  <a16:creationId xmlns:a16="http://schemas.microsoft.com/office/drawing/2014/main" id="{7FC7B67D-5C0A-EF7F-2CD5-259C818FCE62}"/>
                </a:ext>
              </a:extLst>
            </p:cNvPr>
            <p:cNvGrpSpPr/>
            <p:nvPr/>
          </p:nvGrpSpPr>
          <p:grpSpPr>
            <a:xfrm>
              <a:off x="603099" y="1046773"/>
              <a:ext cx="10632385" cy="458460"/>
              <a:chOff x="7007290" y="2020859"/>
              <a:chExt cx="4741798" cy="458460"/>
            </a:xfrm>
          </p:grpSpPr>
          <p:sp>
            <p:nvSpPr>
              <p:cNvPr id="11" name="직사각형 116">
                <a:extLst>
                  <a:ext uri="{FF2B5EF4-FFF2-40B4-BE49-F238E27FC236}">
                    <a16:creationId xmlns:a16="http://schemas.microsoft.com/office/drawing/2014/main" id="{B1A177B5-8A3A-50BE-EE0C-D35DE5F8DE67}"/>
                  </a:ext>
                </a:extLst>
              </p:cNvPr>
              <p:cNvSpPr/>
              <p:nvPr/>
            </p:nvSpPr>
            <p:spPr>
              <a:xfrm>
                <a:off x="7007290" y="2020859"/>
                <a:ext cx="4741798" cy="458460"/>
              </a:xfrm>
              <a:prstGeom prst="rect">
                <a:avLst/>
              </a:prstGeom>
              <a:solidFill>
                <a:srgbClr val="497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A2E5F-5D39-03EE-9CE9-20CE26262F1E}"/>
                  </a:ext>
                </a:extLst>
              </p:cNvPr>
              <p:cNvSpPr txBox="1"/>
              <p:nvPr/>
            </p:nvSpPr>
            <p:spPr>
              <a:xfrm>
                <a:off x="7323884" y="2111590"/>
                <a:ext cx="410861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Sum rate maximization problem &amp; challenges</a:t>
                </a:r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3" name="직선 연결선 119">
                <a:extLst>
                  <a:ext uri="{FF2B5EF4-FFF2-40B4-BE49-F238E27FC236}">
                    <a16:creationId xmlns:a16="http://schemas.microsoft.com/office/drawing/2014/main" id="{3E44F9DA-981E-648B-516E-E78D4EF1E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600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20">
                <a:extLst>
                  <a:ext uri="{FF2B5EF4-FFF2-40B4-BE49-F238E27FC236}">
                    <a16:creationId xmlns:a16="http://schemas.microsoft.com/office/drawing/2014/main" id="{3952A9B6-9853-353A-4EA0-F19DF7437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1131" y="2114562"/>
                <a:ext cx="0" cy="27699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C6719-C3B5-9786-6931-EEF751B9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7072E-4553-AF45-BB81-6A3BF3AE3F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E0D1D-F2AF-5CE2-D080-D02D59E3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0CC6D-A1CC-E4F6-A482-D4D891B7D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2" name="사각형: 둥근 모서리 37">
            <a:extLst>
              <a:ext uri="{FF2B5EF4-FFF2-40B4-BE49-F238E27FC236}">
                <a16:creationId xmlns:a16="http://schemas.microsoft.com/office/drawing/2014/main" id="{E5CFB186-8725-C6B7-80C5-FE2DF3BD249F}"/>
              </a:ext>
            </a:extLst>
          </p:cNvPr>
          <p:cNvSpPr/>
          <p:nvPr/>
        </p:nvSpPr>
        <p:spPr>
          <a:xfrm>
            <a:off x="717184" y="5811896"/>
            <a:ext cx="10769664" cy="619451"/>
          </a:xfrm>
          <a:prstGeom prst="roundRect">
            <a:avLst>
              <a:gd name="adj" fmla="val 13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endParaRPr lang="ko-KR" altLang="en-US" sz="1200" b="1" spc="-200" dirty="0">
              <a:ln w="3175">
                <a:solidFill>
                  <a:srgbClr val="0F3E62">
                    <a:alpha val="10000"/>
                  </a:srgbClr>
                </a:solidFill>
              </a:ln>
              <a:solidFill>
                <a:srgbClr val="0F3E62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568D20-547D-83F9-915B-E93B5BFADBAE}"/>
              </a:ext>
            </a:extLst>
          </p:cNvPr>
          <p:cNvSpPr txBox="1"/>
          <p:nvPr/>
        </p:nvSpPr>
        <p:spPr>
          <a:xfrm>
            <a:off x="857882" y="6015294"/>
            <a:ext cx="1047623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  <a:cs typeface="Arial" panose="020B0604020202020204" pitchFamily="34" charset="0"/>
              </a:rPr>
              <a:t>Biggest challenge: need to deal with the indicator function!</a:t>
            </a:r>
            <a:endParaRPr lang="en-KR" sz="16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6FEBF-2C0F-7873-C0F2-5A838E758B60}"/>
              </a:ext>
            </a:extLst>
          </p:cNvPr>
          <p:cNvGrpSpPr/>
          <p:nvPr/>
        </p:nvGrpSpPr>
        <p:grpSpPr>
          <a:xfrm>
            <a:off x="2164294" y="1663971"/>
            <a:ext cx="5697842" cy="1824693"/>
            <a:chOff x="548548" y="2528723"/>
            <a:chExt cx="5697842" cy="1824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F0B27DD-93AF-4C63-00AD-1ED237F24113}"/>
                    </a:ext>
                  </a:extLst>
                </p:cNvPr>
                <p:cNvSpPr txBox="1"/>
                <p:nvPr/>
              </p:nvSpPr>
              <p:spPr>
                <a:xfrm>
                  <a:off x="1129769" y="2528723"/>
                  <a:ext cx="2590581" cy="8654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2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200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ko-KR" altLang="en-US" sz="200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ko-KR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  <m:d>
                                      <m:d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𝒜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F0B27DD-93AF-4C63-00AD-1ED237F24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69" y="2528723"/>
                  <a:ext cx="2590581" cy="8654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483F0D-A34D-0D09-3220-DAD1598C2BC8}"/>
                    </a:ext>
                  </a:extLst>
                </p:cNvPr>
                <p:cNvSpPr txBox="1"/>
                <p:nvPr/>
              </p:nvSpPr>
              <p:spPr>
                <a:xfrm>
                  <a:off x="548548" y="3658610"/>
                  <a:ext cx="5697842" cy="6948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subject</m:t>
                        </m:r>
                        <m: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to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cir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𝒜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0"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2000" b="0" dirty="0">
                    <a:latin typeface="Corbel" panose="020B0503020204020204" pitchFamily="34" charset="0"/>
                  </a:endParaRPr>
                </a:p>
                <a:p>
                  <a:r>
                    <a:rPr lang="en-US" altLang="ko-KR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orbel" panose="020B0503020204020204" pitchFamily="34" charset="0"/>
                      <a:cs typeface="Arial" panose="020B0604020202020204" pitchFamily="34" charset="0"/>
                    </a:rPr>
                    <a:t>	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tx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</m:oMath>
                  </a14:m>
                  <a:endPara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483F0D-A34D-0D09-3220-DAD1598C2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48" y="3658610"/>
                  <a:ext cx="5697842" cy="694806"/>
                </a:xfrm>
                <a:prstGeom prst="rect">
                  <a:avLst/>
                </a:prstGeom>
                <a:blipFill>
                  <a:blip r:embed="rId4"/>
                  <a:stretch>
                    <a:fillRect b="-43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43322-91E0-4DC9-5C0C-95D339EEA22F}"/>
              </a:ext>
            </a:extLst>
          </p:cNvPr>
          <p:cNvGrpSpPr/>
          <p:nvPr/>
        </p:nvGrpSpPr>
        <p:grpSpPr>
          <a:xfrm>
            <a:off x="6235888" y="3610824"/>
            <a:ext cx="5250960" cy="1673352"/>
            <a:chOff x="6442836" y="3631315"/>
            <a:chExt cx="5250960" cy="1673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D5138FF-30A2-7AD5-4206-9542CCFCBAF8}"/>
                    </a:ext>
                  </a:extLst>
                </p:cNvPr>
                <p:cNvSpPr txBox="1"/>
                <p:nvPr/>
              </p:nvSpPr>
              <p:spPr>
                <a:xfrm>
                  <a:off x="6657973" y="4030117"/>
                  <a:ext cx="5035823" cy="7846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cir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ko-KR" altLang="en-US" sz="1600"/>
                                  <m:t>𝟙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DAC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DAC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RF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D5138FF-30A2-7AD5-4206-9542CCFCB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973" y="4030117"/>
                  <a:ext cx="5035823" cy="7846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직사각형 112">
              <a:extLst>
                <a:ext uri="{FF2B5EF4-FFF2-40B4-BE49-F238E27FC236}">
                  <a16:creationId xmlns:a16="http://schemas.microsoft.com/office/drawing/2014/main" id="{1E085905-508D-AFD5-9801-AD408DEB3781}"/>
                </a:ext>
              </a:extLst>
            </p:cNvPr>
            <p:cNvSpPr/>
            <p:nvPr/>
          </p:nvSpPr>
          <p:spPr>
            <a:xfrm>
              <a:off x="8593084" y="4316171"/>
              <a:ext cx="517741" cy="284455"/>
            </a:xfrm>
            <a:prstGeom prst="rect">
              <a:avLst/>
            </a:prstGeom>
            <a:noFill/>
            <a:ln w="1905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rbel" panose="020B0503020204020204" pitchFamily="34" charset="0"/>
              </a:endParaRPr>
            </a:p>
          </p:txBody>
        </p:sp>
        <p:cxnSp>
          <p:nvCxnSpPr>
            <p:cNvPr id="27" name="Straight Arrow Connector 55">
              <a:extLst>
                <a:ext uri="{FF2B5EF4-FFF2-40B4-BE49-F238E27FC236}">
                  <a16:creationId xmlns:a16="http://schemas.microsoft.com/office/drawing/2014/main" id="{3D0CFC07-3F79-0CE8-CB60-7CA0F0C02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8215" y="4690293"/>
              <a:ext cx="0" cy="291559"/>
            </a:xfrm>
            <a:prstGeom prst="straightConnector1">
              <a:avLst/>
            </a:prstGeom>
            <a:ln w="19050" cap="flat">
              <a:solidFill>
                <a:srgbClr val="FF7E79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335D10-F512-79ED-B316-2351D5C621C5}"/>
                </a:ext>
              </a:extLst>
            </p:cNvPr>
            <p:cNvSpPr txBox="1"/>
            <p:nvPr/>
          </p:nvSpPr>
          <p:spPr>
            <a:xfrm>
              <a:off x="7868200" y="4966113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FF7E79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non-smooth function</a:t>
              </a:r>
              <a:endParaRPr lang="en-KR" sz="1600" b="1" dirty="0">
                <a:solidFill>
                  <a:srgbClr val="FF7E79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9F780-9691-09F1-9429-C64E197DA847}"/>
                </a:ext>
              </a:extLst>
            </p:cNvPr>
            <p:cNvSpPr txBox="1"/>
            <p:nvPr/>
          </p:nvSpPr>
          <p:spPr>
            <a:xfrm>
              <a:off x="6442836" y="3631315"/>
              <a:ext cx="31290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7E79"/>
                  </a:solidFill>
                  <a:latin typeface="NanumGothic" pitchFamily="2" charset="-127"/>
                  <a:ea typeface="NanumGothic" pitchFamily="2" charset="-127"/>
                </a:rPr>
                <a:t>3. Circuit power consumption</a:t>
              </a:r>
              <a:endParaRPr lang="en-KR" sz="1600" dirty="0">
                <a:solidFill>
                  <a:srgbClr val="FF7E79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07DD4-B529-8B76-98A5-2311E772A0B4}"/>
                </a:ext>
              </a:extLst>
            </p:cNvPr>
            <p:cNvSpPr txBox="1"/>
            <p:nvPr/>
          </p:nvSpPr>
          <p:spPr>
            <a:xfrm>
              <a:off x="8568971" y="4580783"/>
              <a:ext cx="28102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anumGothic" pitchFamily="2" charset="-127"/>
                  <a:ea typeface="NanumGothic" pitchFamily="2" charset="-127"/>
                </a:rPr>
                <a:t>Ant. power consumption </a:t>
              </a:r>
              <a:endParaRPr lang="en-KR" sz="1200" dirty="0">
                <a:solidFill>
                  <a:schemeClr val="bg1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C5990B-D83D-24B1-518F-7135BB7476CE}"/>
              </a:ext>
            </a:extLst>
          </p:cNvPr>
          <p:cNvSpPr txBox="1"/>
          <p:nvPr/>
        </p:nvSpPr>
        <p:spPr>
          <a:xfrm>
            <a:off x="8166083" y="1938967"/>
            <a:ext cx="1605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14C1BE"/>
                </a:solidFill>
                <a:latin typeface="NanumGothic" pitchFamily="2" charset="-127"/>
                <a:ea typeface="NanumGothic" pitchFamily="2" charset="-127"/>
              </a:rPr>
              <a:t>1. Non-convex</a:t>
            </a:r>
            <a:endParaRPr lang="en-KR" sz="1600" dirty="0">
              <a:solidFill>
                <a:srgbClr val="14C1BE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CC102-5804-1227-25A8-546484A7FE90}"/>
              </a:ext>
            </a:extLst>
          </p:cNvPr>
          <p:cNvSpPr txBox="1"/>
          <p:nvPr/>
        </p:nvSpPr>
        <p:spPr>
          <a:xfrm>
            <a:off x="1576655" y="4316820"/>
            <a:ext cx="284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96FF"/>
                </a:solidFill>
                <a:latin typeface="NanumGothic" pitchFamily="2" charset="-127"/>
                <a:ea typeface="NanumGothic" pitchFamily="2" charset="-127"/>
              </a:rPr>
              <a:t>2. Transmit power control</a:t>
            </a:r>
            <a:endParaRPr lang="en-KR" sz="1600" dirty="0">
              <a:solidFill>
                <a:srgbClr val="0096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3" name="오른쪽 화살표 17">
            <a:extLst>
              <a:ext uri="{FF2B5EF4-FFF2-40B4-BE49-F238E27FC236}">
                <a16:creationId xmlns:a16="http://schemas.microsoft.com/office/drawing/2014/main" id="{4A576BB6-08CF-1085-598F-D7F829ECA3F2}"/>
              </a:ext>
            </a:extLst>
          </p:cNvPr>
          <p:cNvSpPr/>
          <p:nvPr/>
        </p:nvSpPr>
        <p:spPr>
          <a:xfrm>
            <a:off x="6827535" y="1983552"/>
            <a:ext cx="409463" cy="257021"/>
          </a:xfrm>
          <a:prstGeom prst="rightArrow">
            <a:avLst/>
          </a:prstGeom>
          <a:solidFill>
            <a:srgbClr val="14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24" name="오른쪽 화살표 17">
            <a:extLst>
              <a:ext uri="{FF2B5EF4-FFF2-40B4-BE49-F238E27FC236}">
                <a16:creationId xmlns:a16="http://schemas.microsoft.com/office/drawing/2014/main" id="{745DE879-1B10-4557-FEC1-5DAABD286A09}"/>
              </a:ext>
            </a:extLst>
          </p:cNvPr>
          <p:cNvSpPr/>
          <p:nvPr/>
        </p:nvSpPr>
        <p:spPr>
          <a:xfrm rot="6468217">
            <a:off x="3878700" y="3850551"/>
            <a:ext cx="409463" cy="257021"/>
          </a:xfrm>
          <a:prstGeom prst="rightArrow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28" name="오른쪽 화살표 17">
            <a:extLst>
              <a:ext uri="{FF2B5EF4-FFF2-40B4-BE49-F238E27FC236}">
                <a16:creationId xmlns:a16="http://schemas.microsoft.com/office/drawing/2014/main" id="{A7A639DC-8D16-6FD3-B776-3B73BA5CEE27}"/>
              </a:ext>
            </a:extLst>
          </p:cNvPr>
          <p:cNvSpPr/>
          <p:nvPr/>
        </p:nvSpPr>
        <p:spPr>
          <a:xfrm rot="3239429">
            <a:off x="6115588" y="3269043"/>
            <a:ext cx="409463" cy="257021"/>
          </a:xfrm>
          <a:prstGeom prst="rightArrow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orbel" panose="020B0503020204020204" pitchFamily="34" charset="0"/>
            </a:endParaRPr>
          </a:p>
        </p:txBody>
      </p:sp>
      <p:sp>
        <p:nvSpPr>
          <p:cNvPr id="30" name="타원 162">
            <a:extLst>
              <a:ext uri="{FF2B5EF4-FFF2-40B4-BE49-F238E27FC236}">
                <a16:creationId xmlns:a16="http://schemas.microsoft.com/office/drawing/2014/main" id="{BADEAD76-9A1F-27DF-1F9F-95013C78C9E2}"/>
              </a:ext>
            </a:extLst>
          </p:cNvPr>
          <p:cNvSpPr/>
          <p:nvPr/>
        </p:nvSpPr>
        <p:spPr>
          <a:xfrm>
            <a:off x="5450220" y="2700108"/>
            <a:ext cx="1335259" cy="56628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162">
            <a:extLst>
              <a:ext uri="{FF2B5EF4-FFF2-40B4-BE49-F238E27FC236}">
                <a16:creationId xmlns:a16="http://schemas.microsoft.com/office/drawing/2014/main" id="{17B67E49-3BE0-D4A9-5772-6CB4E54F7439}"/>
              </a:ext>
            </a:extLst>
          </p:cNvPr>
          <p:cNvSpPr/>
          <p:nvPr/>
        </p:nvSpPr>
        <p:spPr>
          <a:xfrm>
            <a:off x="4083431" y="1844260"/>
            <a:ext cx="1335259" cy="566280"/>
          </a:xfrm>
          <a:prstGeom prst="ellipse">
            <a:avLst/>
          </a:prstGeom>
          <a:solidFill>
            <a:srgbClr val="14C1BE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162">
            <a:extLst>
              <a:ext uri="{FF2B5EF4-FFF2-40B4-BE49-F238E27FC236}">
                <a16:creationId xmlns:a16="http://schemas.microsoft.com/office/drawing/2014/main" id="{FF904B42-EB8C-6C41-9E52-45B72BBA88BA}"/>
              </a:ext>
            </a:extLst>
          </p:cNvPr>
          <p:cNvSpPr/>
          <p:nvPr/>
        </p:nvSpPr>
        <p:spPr>
          <a:xfrm>
            <a:off x="3543255" y="3121632"/>
            <a:ext cx="1954953" cy="425455"/>
          </a:xfrm>
          <a:prstGeom prst="ellipse">
            <a:avLst/>
          </a:prstGeom>
          <a:solidFill>
            <a:srgbClr val="0096FF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81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86F7"/>
        </a:solidFill>
        <a:ln>
          <a:noFill/>
        </a:ln>
      </a:spPr>
      <a:bodyPr wrap="none" rtlCol="0" anchor="ctr"/>
      <a:lstStyle>
        <a:defPPr algn="ctr">
          <a:defRPr dirty="0">
            <a:latin typeface="NanumGothic" panose="020D0604000000000000" pitchFamily="34" charset="-127"/>
            <a:ea typeface="NanumGothic" panose="020D0604000000000000" pitchFamily="34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flat">
          <a:solidFill>
            <a:srgbClr val="15C1BE"/>
          </a:solidFill>
          <a:miter lim="800000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dirty="0" smtClean="0">
            <a:solidFill>
              <a:schemeClr val="tx1">
                <a:lumMod val="85000"/>
                <a:lumOff val="15000"/>
              </a:schemeClr>
            </a:solidFill>
            <a:latin typeface="NanumGothic" panose="020D0604000000000000" pitchFamily="34" charset="-127"/>
            <a:ea typeface="NanumGothic" panose="020D0604000000000000" pitchFamily="34" charset="-127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47157</TotalTime>
  <Words>1445</Words>
  <Application>Microsoft Macintosh PowerPoint</Application>
  <PresentationFormat>Widescreen</PresentationFormat>
  <Paragraphs>323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나눔고딕</vt:lpstr>
      <vt:lpstr>나눔고딕</vt:lpstr>
      <vt:lpstr>System Font Regular</vt:lpstr>
      <vt:lpstr>Arial</vt:lpstr>
      <vt:lpstr>Calibri</vt:lpstr>
      <vt:lpstr>Cambria Math</vt:lpstr>
      <vt:lpstr>Corbel</vt:lpstr>
      <vt:lpstr>Office Theme</vt:lpstr>
      <vt:lpstr>Joint Optimization for Power-Constrained MIMO Systems: Is Low-Resolution DAC Still Optimal?</vt:lpstr>
      <vt:lpstr>Power Consumption Challenge</vt:lpstr>
      <vt:lpstr>Conventional Approaches</vt:lpstr>
      <vt:lpstr>Limitation of Conventional Approaches</vt:lpstr>
      <vt:lpstr>Motivation</vt:lpstr>
      <vt:lpstr>System Model</vt:lpstr>
      <vt:lpstr>Quantization Error Approximation</vt:lpstr>
      <vt:lpstr>Performance Metric</vt:lpstr>
      <vt:lpstr>Problem Formulation</vt:lpstr>
      <vt:lpstr>Proposed Method</vt:lpstr>
      <vt:lpstr>Proposed Method</vt:lpstr>
      <vt:lpstr>Proposed Method</vt:lpstr>
      <vt:lpstr>Proposed Algorithm</vt:lpstr>
      <vt:lpstr>Numerical Results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Jinseok</dc:creator>
  <cp:lastModifiedBy>성지원</cp:lastModifiedBy>
  <cp:revision>3839</cp:revision>
  <cp:lastPrinted>2022-10-03T07:48:55Z</cp:lastPrinted>
  <dcterms:created xsi:type="dcterms:W3CDTF">2020-05-12T21:16:44Z</dcterms:created>
  <dcterms:modified xsi:type="dcterms:W3CDTF">2025-09-02T17:40:14Z</dcterms:modified>
</cp:coreProperties>
</file>